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1" r:id="rId2"/>
    <p:sldId id="256" r:id="rId3"/>
    <p:sldId id="257" r:id="rId4"/>
    <p:sldId id="258" r:id="rId5"/>
    <p:sldId id="259" r:id="rId6"/>
    <p:sldId id="265" r:id="rId7"/>
    <p:sldId id="267" r:id="rId8"/>
    <p:sldId id="272" r:id="rId9"/>
  </p:sldIdLst>
  <p:sldSz cx="6858000" cy="9144000" type="screen4x3"/>
  <p:notesSz cx="6805613" cy="9939338"/>
  <p:defaultTextStyle>
    <a:defPPr>
      <a:defRPr lang="en-GB"/>
    </a:defPPr>
    <a:lvl1pPr algn="l" rtl="0" fontAlgn="base" latinLnBrk="1">
      <a:spcBef>
        <a:spcPct val="0"/>
      </a:spcBef>
      <a:spcAft>
        <a:spcPct val="0"/>
      </a:spcAft>
      <a:defRPr kumimoji="1" sz="1300" b="1" kern="1200">
        <a:solidFill>
          <a:schemeClr val="tx2"/>
        </a:solidFill>
        <a:latin typeface="Arial" charset="0"/>
        <a:ea typeface="굴림" pitchFamily="50" charset="-127"/>
        <a:cs typeface="+mn-cs"/>
      </a:defRPr>
    </a:lvl1pPr>
    <a:lvl2pPr marL="457200" algn="l" rtl="0" fontAlgn="base" latinLnBrk="1">
      <a:spcBef>
        <a:spcPct val="0"/>
      </a:spcBef>
      <a:spcAft>
        <a:spcPct val="0"/>
      </a:spcAft>
      <a:defRPr kumimoji="1" sz="1300" b="1" kern="1200">
        <a:solidFill>
          <a:schemeClr val="tx2"/>
        </a:solidFill>
        <a:latin typeface="Arial" charset="0"/>
        <a:ea typeface="굴림" pitchFamily="50" charset="-127"/>
        <a:cs typeface="+mn-cs"/>
      </a:defRPr>
    </a:lvl2pPr>
    <a:lvl3pPr marL="914400" algn="l" rtl="0" fontAlgn="base" latinLnBrk="1">
      <a:spcBef>
        <a:spcPct val="0"/>
      </a:spcBef>
      <a:spcAft>
        <a:spcPct val="0"/>
      </a:spcAft>
      <a:defRPr kumimoji="1" sz="1300" b="1" kern="1200">
        <a:solidFill>
          <a:schemeClr val="tx2"/>
        </a:solidFill>
        <a:latin typeface="Arial" charset="0"/>
        <a:ea typeface="굴림" pitchFamily="50" charset="-127"/>
        <a:cs typeface="+mn-cs"/>
      </a:defRPr>
    </a:lvl3pPr>
    <a:lvl4pPr marL="1371600" algn="l" rtl="0" fontAlgn="base" latinLnBrk="1">
      <a:spcBef>
        <a:spcPct val="0"/>
      </a:spcBef>
      <a:spcAft>
        <a:spcPct val="0"/>
      </a:spcAft>
      <a:defRPr kumimoji="1" sz="1300" b="1" kern="1200">
        <a:solidFill>
          <a:schemeClr val="tx2"/>
        </a:solidFill>
        <a:latin typeface="Arial" charset="0"/>
        <a:ea typeface="굴림" pitchFamily="50" charset="-127"/>
        <a:cs typeface="+mn-cs"/>
      </a:defRPr>
    </a:lvl4pPr>
    <a:lvl5pPr marL="1828800" algn="l" rtl="0" fontAlgn="base" latinLnBrk="1">
      <a:spcBef>
        <a:spcPct val="0"/>
      </a:spcBef>
      <a:spcAft>
        <a:spcPct val="0"/>
      </a:spcAft>
      <a:defRPr kumimoji="1" sz="1300" b="1" kern="1200">
        <a:solidFill>
          <a:schemeClr val="tx2"/>
        </a:solidFill>
        <a:latin typeface="Arial" charset="0"/>
        <a:ea typeface="굴림" pitchFamily="50" charset="-127"/>
        <a:cs typeface="+mn-cs"/>
      </a:defRPr>
    </a:lvl5pPr>
    <a:lvl6pPr marL="2286000" algn="l" defTabSz="914400" rtl="0" eaLnBrk="1" latinLnBrk="1" hangingPunct="1">
      <a:defRPr kumimoji="1" sz="1300" b="1" kern="1200">
        <a:solidFill>
          <a:schemeClr val="tx2"/>
        </a:solidFill>
        <a:latin typeface="Arial" charset="0"/>
        <a:ea typeface="굴림" pitchFamily="50" charset="-127"/>
        <a:cs typeface="+mn-cs"/>
      </a:defRPr>
    </a:lvl6pPr>
    <a:lvl7pPr marL="2743200" algn="l" defTabSz="914400" rtl="0" eaLnBrk="1" latinLnBrk="1" hangingPunct="1">
      <a:defRPr kumimoji="1" sz="1300" b="1" kern="1200">
        <a:solidFill>
          <a:schemeClr val="tx2"/>
        </a:solidFill>
        <a:latin typeface="Arial" charset="0"/>
        <a:ea typeface="굴림" pitchFamily="50" charset="-127"/>
        <a:cs typeface="+mn-cs"/>
      </a:defRPr>
    </a:lvl7pPr>
    <a:lvl8pPr marL="3200400" algn="l" defTabSz="914400" rtl="0" eaLnBrk="1" latinLnBrk="1" hangingPunct="1">
      <a:defRPr kumimoji="1" sz="1300" b="1" kern="1200">
        <a:solidFill>
          <a:schemeClr val="tx2"/>
        </a:solidFill>
        <a:latin typeface="Arial" charset="0"/>
        <a:ea typeface="굴림" pitchFamily="50" charset="-127"/>
        <a:cs typeface="+mn-cs"/>
      </a:defRPr>
    </a:lvl8pPr>
    <a:lvl9pPr marL="3657600" algn="l" defTabSz="914400" rtl="0" eaLnBrk="1" latinLnBrk="1" hangingPunct="1">
      <a:defRPr kumimoji="1" sz="1300" b="1" kern="1200">
        <a:solidFill>
          <a:schemeClr val="tx2"/>
        </a:solidFill>
        <a:latin typeface="Arial" charset="0"/>
        <a:ea typeface="굴림" pitchFamily="50"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910C"/>
    <a:srgbClr val="1C1C1C"/>
    <a:srgbClr val="E0E7EC"/>
    <a:srgbClr val="FFFFCC"/>
    <a:srgbClr val="7B0A14"/>
    <a:srgbClr val="707014"/>
    <a:srgbClr val="3A4972"/>
    <a:srgbClr val="CC99FF"/>
    <a:srgbClr val="FFCCFF"/>
    <a:srgbClr val="CC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6954" autoAdjust="0"/>
    <p:restoredTop sz="94660"/>
  </p:normalViewPr>
  <p:slideViewPr>
    <p:cSldViewPr>
      <p:cViewPr>
        <p:scale>
          <a:sx n="100" d="100"/>
          <a:sy n="100" d="100"/>
        </p:scale>
        <p:origin x="-924" y="918"/>
      </p:cViewPr>
      <p:guideLst>
        <p:guide orient="horz" pos="2880"/>
        <p:guide pos="2160"/>
      </p:guideLst>
    </p:cSldViewPr>
  </p:slideViewPr>
  <p:outlineViewPr>
    <p:cViewPr>
      <p:scale>
        <a:sx n="25" d="100"/>
        <a:sy n="25" d="100"/>
      </p:scale>
      <p:origin x="0" y="0"/>
    </p:cViewPr>
  </p:outlineViewPr>
  <p:notesTextViewPr>
    <p:cViewPr>
      <p:scale>
        <a:sx n="100" d="100"/>
        <a:sy n="100" d="100"/>
      </p:scale>
      <p:origin x="0" y="0"/>
    </p:cViewPr>
  </p:notesTextViewPr>
  <p:notesViewPr>
    <p:cSldViewPr>
      <p:cViewPr varScale="1">
        <p:scale>
          <a:sx n="52" d="100"/>
          <a:sy n="52" d="100"/>
        </p:scale>
        <p:origin x="-2592" y="-90"/>
      </p:cViewPr>
      <p:guideLst>
        <p:guide orient="horz" pos="3130"/>
        <p:guide pos="214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lvl1pPr>
          </a:lstStyle>
          <a:p>
            <a:fld id="{15147FB5-7D1A-488E-AA1C-598CF08B34E7}" type="datetimeFigureOut">
              <a:rPr lang="ko-KR" altLang="en-US" smtClean="0"/>
              <a:pPr/>
              <a:t>2010-03-17</a:t>
            </a:fld>
            <a:endParaRPr lang="ko-KR" altLang="en-US"/>
          </a:p>
        </p:txBody>
      </p:sp>
      <p:sp>
        <p:nvSpPr>
          <p:cNvPr id="4" name="슬라이드 이미지 개체 틀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1038" y="4721225"/>
            <a:ext cx="5443537" cy="447198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4450" y="9440863"/>
            <a:ext cx="2949575" cy="496887"/>
          </a:xfrm>
          <a:prstGeom prst="rect">
            <a:avLst/>
          </a:prstGeom>
        </p:spPr>
        <p:txBody>
          <a:bodyPr vert="horz" lIns="91440" tIns="45720" rIns="91440" bIns="45720" rtlCol="0" anchor="b"/>
          <a:lstStyle>
            <a:lvl1pPr algn="r">
              <a:defRPr sz="1200"/>
            </a:lvl1pPr>
          </a:lstStyle>
          <a:p>
            <a:fld id="{5548BF16-46C1-4CA3-9D8D-E8C67E822404}" type="slidenum">
              <a:rPr lang="ko-KR" altLang="en-US" smtClean="0"/>
              <a:pPr/>
              <a:t>&lt;#&gt;</a:t>
            </a:fld>
            <a:endParaRPr lang="ko-KR" altLang="en-US"/>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1</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2</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3</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4</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5</a:t>
            </a:fld>
            <a:endParaRPr lang="ko-K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6</a:t>
            </a:fld>
            <a:endParaRPr lang="ko-K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7</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548BF16-46C1-4CA3-9D8D-E8C67E822404}" type="slidenum">
              <a:rPr lang="ko-KR" altLang="en-US" smtClean="0"/>
              <a:pPr/>
              <a:t>8</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514350" y="2840038"/>
            <a:ext cx="5829300" cy="1960562"/>
          </a:xfrm>
        </p:spPr>
        <p:txBody>
          <a:bodyPr/>
          <a:lstStyle>
            <a:lvl1pPr>
              <a:defRPr/>
            </a:lvl1pPr>
          </a:lstStyle>
          <a:p>
            <a:r>
              <a:rPr lang="ko-KR" altLang="en-GB"/>
              <a:t>마스터 제목 스타일 편집</a:t>
            </a:r>
          </a:p>
        </p:txBody>
      </p:sp>
      <p:sp>
        <p:nvSpPr>
          <p:cNvPr id="14339" name="Rectangle 3"/>
          <p:cNvSpPr>
            <a:spLocks noGrp="1" noChangeArrowheads="1"/>
          </p:cNvSpPr>
          <p:nvPr>
            <p:ph type="subTitle" idx="1"/>
          </p:nvPr>
        </p:nvSpPr>
        <p:spPr>
          <a:xfrm>
            <a:off x="1028700" y="5181600"/>
            <a:ext cx="4800600" cy="2336800"/>
          </a:xfrm>
        </p:spPr>
        <p:txBody>
          <a:bodyPr/>
          <a:lstStyle>
            <a:lvl1pPr marL="0" indent="0" algn="ctr">
              <a:buFontTx/>
              <a:buNone/>
              <a:defRPr/>
            </a:lvl1pPr>
          </a:lstStyle>
          <a:p>
            <a:r>
              <a:rPr lang="ko-KR" altLang="en-GB"/>
              <a:t>마스터 부제목 스타일 편집</a:t>
            </a:r>
          </a:p>
        </p:txBody>
      </p:sp>
      <p:sp>
        <p:nvSpPr>
          <p:cNvPr id="4" name="Rectangle 4"/>
          <p:cNvSpPr>
            <a:spLocks noGrp="1" noChangeArrowheads="1"/>
          </p:cNvSpPr>
          <p:nvPr>
            <p:ph type="dt" sz="half" idx="10"/>
          </p:nvPr>
        </p:nvSpPr>
        <p:spPr/>
        <p:txBody>
          <a:bodyPr/>
          <a:lstStyle>
            <a:lvl1pPr>
              <a:defRPr smtClean="0"/>
            </a:lvl1pPr>
          </a:lstStyle>
          <a:p>
            <a:pPr>
              <a:defRPr/>
            </a:pPr>
            <a:endParaRPr lang="en-GB" altLang="ko-KR"/>
          </a:p>
        </p:txBody>
      </p:sp>
      <p:sp>
        <p:nvSpPr>
          <p:cNvPr id="5" name="Rectangle 5"/>
          <p:cNvSpPr>
            <a:spLocks noGrp="1" noChangeArrowheads="1"/>
          </p:cNvSpPr>
          <p:nvPr>
            <p:ph type="ftr" sz="quarter" idx="11"/>
          </p:nvPr>
        </p:nvSpPr>
        <p:spPr/>
        <p:txBody>
          <a:bodyPr/>
          <a:lstStyle>
            <a:lvl1pPr>
              <a:defRPr smtClean="0"/>
            </a:lvl1pPr>
          </a:lstStyle>
          <a:p>
            <a:pPr>
              <a:defRPr/>
            </a:pPr>
            <a:endParaRPr lang="en-GB" altLang="ko-KR"/>
          </a:p>
        </p:txBody>
      </p:sp>
      <p:sp>
        <p:nvSpPr>
          <p:cNvPr id="6" name="Rectangle 6"/>
          <p:cNvSpPr>
            <a:spLocks noGrp="1" noChangeArrowheads="1"/>
          </p:cNvSpPr>
          <p:nvPr>
            <p:ph type="sldNum" sz="quarter" idx="12"/>
          </p:nvPr>
        </p:nvSpPr>
        <p:spPr/>
        <p:txBody>
          <a:bodyPr/>
          <a:lstStyle>
            <a:lvl1pPr>
              <a:defRPr smtClean="0"/>
            </a:lvl1pPr>
          </a:lstStyle>
          <a:p>
            <a:pPr>
              <a:defRPr/>
            </a:pPr>
            <a:fld id="{57B334B4-5996-4CC0-BE27-2A189ED6BFC5}" type="slidenum">
              <a:rPr lang="en-GB" altLang="ko-KR"/>
              <a:pPr>
                <a:defRPr/>
              </a:pPr>
              <a:t>&lt;#&gt;</a:t>
            </a:fld>
            <a:endParaRPr lang="en-GB"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6" name="Rectangle 6"/>
          <p:cNvSpPr>
            <a:spLocks noGrp="1" noChangeArrowheads="1"/>
          </p:cNvSpPr>
          <p:nvPr>
            <p:ph type="sldNum" sz="quarter" idx="12"/>
          </p:nvPr>
        </p:nvSpPr>
        <p:spPr>
          <a:ln/>
        </p:spPr>
        <p:txBody>
          <a:bodyPr/>
          <a:lstStyle>
            <a:lvl1pPr>
              <a:defRPr/>
            </a:lvl1pPr>
          </a:lstStyle>
          <a:p>
            <a:pPr>
              <a:defRPr/>
            </a:pPr>
            <a:fld id="{5E19ECFB-F2E7-41FA-B53D-F218F2054D80}" type="slidenum">
              <a:rPr lang="en-GB" altLang="ko-KR"/>
              <a:pPr>
                <a:defRPr/>
              </a:pPr>
              <a:t>&lt;#&gt;</a:t>
            </a:fld>
            <a:endParaRPr lang="en-GB"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4972050" y="366713"/>
            <a:ext cx="1543050" cy="78009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342900" y="366713"/>
            <a:ext cx="4476750" cy="78009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6" name="Rectangle 6"/>
          <p:cNvSpPr>
            <a:spLocks noGrp="1" noChangeArrowheads="1"/>
          </p:cNvSpPr>
          <p:nvPr>
            <p:ph type="sldNum" sz="quarter" idx="12"/>
          </p:nvPr>
        </p:nvSpPr>
        <p:spPr>
          <a:ln/>
        </p:spPr>
        <p:txBody>
          <a:bodyPr/>
          <a:lstStyle>
            <a:lvl1pPr>
              <a:defRPr/>
            </a:lvl1pPr>
          </a:lstStyle>
          <a:p>
            <a:pPr>
              <a:defRPr/>
            </a:pPr>
            <a:fld id="{6E6D6115-C434-4FD0-9963-AA92B75D5241}" type="slidenum">
              <a:rPr lang="en-GB" altLang="ko-KR"/>
              <a:pPr>
                <a:defRPr/>
              </a:pPr>
              <a:t>&lt;#&gt;</a:t>
            </a:fld>
            <a:endParaRPr lang="en-GB"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ko-KR" dirty="0"/>
          </a:p>
        </p:txBody>
      </p:sp>
      <p:sp>
        <p:nvSpPr>
          <p:cNvPr id="6" name="Rectangle 6"/>
          <p:cNvSpPr>
            <a:spLocks noGrp="1" noChangeArrowheads="1"/>
          </p:cNvSpPr>
          <p:nvPr>
            <p:ph type="sldNum" sz="quarter" idx="12"/>
          </p:nvPr>
        </p:nvSpPr>
        <p:spPr>
          <a:ln/>
        </p:spPr>
        <p:txBody>
          <a:bodyPr/>
          <a:lstStyle>
            <a:lvl1pPr>
              <a:defRPr/>
            </a:lvl1pPr>
          </a:lstStyle>
          <a:p>
            <a:pPr>
              <a:defRPr/>
            </a:pPr>
            <a:fld id="{26FB5ABB-8434-4606-AA92-5CB4187681B3}" type="slidenum">
              <a:rPr lang="en-GB" altLang="ko-KR"/>
              <a:pPr>
                <a:defRPr/>
              </a:pPr>
              <a:t>&lt;#&gt;</a:t>
            </a:fld>
            <a:endParaRPr lang="en-GB"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541338" y="5875338"/>
            <a:ext cx="5829300" cy="1816100"/>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6" name="Rectangle 6"/>
          <p:cNvSpPr>
            <a:spLocks noGrp="1" noChangeArrowheads="1"/>
          </p:cNvSpPr>
          <p:nvPr>
            <p:ph type="sldNum" sz="quarter" idx="12"/>
          </p:nvPr>
        </p:nvSpPr>
        <p:spPr>
          <a:ln/>
        </p:spPr>
        <p:txBody>
          <a:bodyPr/>
          <a:lstStyle>
            <a:lvl1pPr>
              <a:defRPr/>
            </a:lvl1pPr>
          </a:lstStyle>
          <a:p>
            <a:pPr>
              <a:defRPr/>
            </a:pPr>
            <a:fld id="{8647449C-1577-4B7E-8520-55D1BE869F56}" type="slidenum">
              <a:rPr lang="en-GB" altLang="ko-KR"/>
              <a:pPr>
                <a:defRPr/>
              </a:pPr>
              <a:t>&lt;#&gt;</a:t>
            </a:fld>
            <a:endParaRPr lang="en-GB"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7" name="Rectangle 6"/>
          <p:cNvSpPr>
            <a:spLocks noGrp="1" noChangeArrowheads="1"/>
          </p:cNvSpPr>
          <p:nvPr>
            <p:ph type="sldNum" sz="quarter" idx="12"/>
          </p:nvPr>
        </p:nvSpPr>
        <p:spPr>
          <a:ln/>
        </p:spPr>
        <p:txBody>
          <a:bodyPr/>
          <a:lstStyle>
            <a:lvl1pPr>
              <a:defRPr/>
            </a:lvl1pPr>
          </a:lstStyle>
          <a:p>
            <a:pPr>
              <a:defRPr/>
            </a:pPr>
            <a:fld id="{EBA56F6F-3C1B-4667-B3FE-8049F492E22E}" type="slidenum">
              <a:rPr lang="en-GB" altLang="ko-KR"/>
              <a:pPr>
                <a:defRPr/>
              </a:pPr>
              <a:t>&lt;#&gt;</a:t>
            </a:fld>
            <a:endParaRPr lang="en-GB"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9" name="Rectangle 6"/>
          <p:cNvSpPr>
            <a:spLocks noGrp="1" noChangeArrowheads="1"/>
          </p:cNvSpPr>
          <p:nvPr>
            <p:ph type="sldNum" sz="quarter" idx="12"/>
          </p:nvPr>
        </p:nvSpPr>
        <p:spPr>
          <a:ln/>
        </p:spPr>
        <p:txBody>
          <a:bodyPr/>
          <a:lstStyle>
            <a:lvl1pPr>
              <a:defRPr/>
            </a:lvl1pPr>
          </a:lstStyle>
          <a:p>
            <a:pPr>
              <a:defRPr/>
            </a:pPr>
            <a:fld id="{D1804357-E356-4D31-ABC0-D4CB4F710D06}" type="slidenum">
              <a:rPr lang="en-GB" altLang="ko-KR"/>
              <a:pPr>
                <a:defRPr/>
              </a:pPr>
              <a:t>&lt;#&gt;</a:t>
            </a:fld>
            <a:endParaRPr lang="en-GB"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5" name="Rectangle 6"/>
          <p:cNvSpPr>
            <a:spLocks noGrp="1" noChangeArrowheads="1"/>
          </p:cNvSpPr>
          <p:nvPr>
            <p:ph type="sldNum" sz="quarter" idx="12"/>
          </p:nvPr>
        </p:nvSpPr>
        <p:spPr>
          <a:ln/>
        </p:spPr>
        <p:txBody>
          <a:bodyPr/>
          <a:lstStyle>
            <a:lvl1pPr>
              <a:defRPr/>
            </a:lvl1pPr>
          </a:lstStyle>
          <a:p>
            <a:pPr>
              <a:defRPr/>
            </a:pPr>
            <a:fld id="{C0C57955-24B7-4385-9436-12B76C0EDA8F}" type="slidenum">
              <a:rPr lang="en-GB" altLang="ko-KR"/>
              <a:pPr>
                <a:defRPr/>
              </a:pPr>
              <a:t>&lt;#&gt;</a:t>
            </a:fld>
            <a:endParaRPr lang="en-GB"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4" name="Rectangle 6"/>
          <p:cNvSpPr>
            <a:spLocks noGrp="1" noChangeArrowheads="1"/>
          </p:cNvSpPr>
          <p:nvPr>
            <p:ph type="sldNum" sz="quarter" idx="12"/>
          </p:nvPr>
        </p:nvSpPr>
        <p:spPr>
          <a:ln/>
        </p:spPr>
        <p:txBody>
          <a:bodyPr/>
          <a:lstStyle>
            <a:lvl1pPr>
              <a:defRPr/>
            </a:lvl1pPr>
          </a:lstStyle>
          <a:p>
            <a:pPr>
              <a:defRPr/>
            </a:pPr>
            <a:fld id="{AE239182-F27A-46C6-B88A-07E92B4676B6}" type="slidenum">
              <a:rPr lang="en-GB" altLang="ko-KR"/>
              <a:pPr>
                <a:defRPr/>
              </a:pPr>
              <a:t>&lt;#&gt;</a:t>
            </a:fld>
            <a:endParaRPr lang="en-GB"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342900" y="363538"/>
            <a:ext cx="2255838" cy="154940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7" name="Rectangle 6"/>
          <p:cNvSpPr>
            <a:spLocks noGrp="1" noChangeArrowheads="1"/>
          </p:cNvSpPr>
          <p:nvPr>
            <p:ph type="sldNum" sz="quarter" idx="12"/>
          </p:nvPr>
        </p:nvSpPr>
        <p:spPr>
          <a:ln/>
        </p:spPr>
        <p:txBody>
          <a:bodyPr/>
          <a:lstStyle>
            <a:lvl1pPr>
              <a:defRPr/>
            </a:lvl1pPr>
          </a:lstStyle>
          <a:p>
            <a:pPr>
              <a:defRPr/>
            </a:pPr>
            <a:fld id="{4D58FD7C-EC29-4DC0-A598-CEB3D4E7CBEF}" type="slidenum">
              <a:rPr lang="en-GB" altLang="ko-KR"/>
              <a:pPr>
                <a:defRPr/>
              </a:pPr>
              <a:t>&lt;#&gt;</a:t>
            </a:fld>
            <a:endParaRPr lang="en-GB"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344613" y="6400800"/>
            <a:ext cx="4114800" cy="755650"/>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ko-KR"/>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ko-KR"/>
          </a:p>
        </p:txBody>
      </p:sp>
      <p:sp>
        <p:nvSpPr>
          <p:cNvPr id="7" name="Rectangle 6"/>
          <p:cNvSpPr>
            <a:spLocks noGrp="1" noChangeArrowheads="1"/>
          </p:cNvSpPr>
          <p:nvPr>
            <p:ph type="sldNum" sz="quarter" idx="12"/>
          </p:nvPr>
        </p:nvSpPr>
        <p:spPr>
          <a:ln/>
        </p:spPr>
        <p:txBody>
          <a:bodyPr/>
          <a:lstStyle>
            <a:lvl1pPr>
              <a:defRPr/>
            </a:lvl1pPr>
          </a:lstStyle>
          <a:p>
            <a:pPr>
              <a:defRPr/>
            </a:pPr>
            <a:fld id="{A276CCA0-E45C-4795-98EC-435CF67929AA}" type="slidenum">
              <a:rPr lang="en-GB" altLang="ko-KR"/>
              <a:pPr>
                <a:defRPr/>
              </a:pPr>
              <a:t>&lt;#&gt;</a:t>
            </a:fld>
            <a:endParaRPr lang="en-GB"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ko-KR" altLang="en-GB" smtClean="0"/>
              <a:t>마스터 제목 스타일 편집</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ko-KR" altLang="en-GB" smtClean="0"/>
              <a:t>마스터 텍스트 스타일을 편집합니다</a:t>
            </a:r>
          </a:p>
          <a:p>
            <a:pPr lvl="1"/>
            <a:r>
              <a:rPr lang="ko-KR" altLang="en-GB" smtClean="0"/>
              <a:t>둘째 수준</a:t>
            </a:r>
          </a:p>
          <a:p>
            <a:pPr lvl="2"/>
            <a:r>
              <a:rPr lang="ko-KR" altLang="en-GB" smtClean="0"/>
              <a:t>셋째 수준</a:t>
            </a:r>
          </a:p>
          <a:p>
            <a:pPr lvl="3"/>
            <a:r>
              <a:rPr lang="ko-KR" altLang="en-GB" smtClean="0"/>
              <a:t>넷째 수준</a:t>
            </a:r>
          </a:p>
          <a:p>
            <a:pPr lvl="4"/>
            <a:r>
              <a:rPr lang="ko-KR" altLang="en-GB" smtClean="0"/>
              <a:t>다섯째 수준</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latin typeface="+mn-lt"/>
              </a:defRPr>
            </a:lvl1pPr>
          </a:lstStyle>
          <a:p>
            <a:pPr>
              <a:defRPr/>
            </a:pPr>
            <a:endParaRPr lang="en-GB" altLang="ko-K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solidFill>
                  <a:schemeClr val="tx1"/>
                </a:solidFill>
                <a:latin typeface="+mn-lt"/>
              </a:defRPr>
            </a:lvl1pPr>
          </a:lstStyle>
          <a:p>
            <a:pPr>
              <a:defRPr/>
            </a:pPr>
            <a:endParaRPr lang="en-GB" altLang="ko-KR" dirty="0"/>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smtClean="0">
                <a:solidFill>
                  <a:schemeClr val="tx1"/>
                </a:solidFill>
                <a:latin typeface="+mn-lt"/>
              </a:defRPr>
            </a:lvl1pPr>
          </a:lstStyle>
          <a:p>
            <a:pPr>
              <a:defRPr/>
            </a:pPr>
            <a:fld id="{8D39113B-5DA9-4962-A100-FDFF970A7D21}" type="slidenum">
              <a:rPr lang="en-GB" altLang="ko-KR"/>
              <a:pPr>
                <a:defRPr/>
              </a:pPr>
              <a:t>&lt;#&gt;</a:t>
            </a:fld>
            <a:endParaRPr lang="en-GB" altLang="ko-K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latinLnBrk="1" hangingPunct="0">
        <a:spcBef>
          <a:spcPct val="0"/>
        </a:spcBef>
        <a:spcAft>
          <a:spcPct val="0"/>
        </a:spcAft>
        <a:defRPr kumimoji="1" sz="4400">
          <a:solidFill>
            <a:schemeClr val="tx2"/>
          </a:solidFill>
          <a:latin typeface="+mj-lt"/>
          <a:ea typeface="+mj-ea"/>
          <a:cs typeface="+mj-cs"/>
        </a:defRPr>
      </a:lvl1pPr>
      <a:lvl2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2pPr>
      <a:lvl3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3pPr>
      <a:lvl4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4pPr>
      <a:lvl5pPr algn="ctr" rtl="0" eaLnBrk="0" fontAlgn="base" latinLnBrk="1" hangingPunct="0">
        <a:spcBef>
          <a:spcPct val="0"/>
        </a:spcBef>
        <a:spcAft>
          <a:spcPct val="0"/>
        </a:spcAft>
        <a:defRPr kumimoji="1" sz="4400">
          <a:solidFill>
            <a:schemeClr val="tx2"/>
          </a:solidFill>
          <a:latin typeface="굴림" pitchFamily="50" charset="-127"/>
          <a:ea typeface="굴림" pitchFamily="50" charset="-127"/>
        </a:defRPr>
      </a:lvl5pPr>
      <a:lvl6pPr marL="457200" algn="ctr" rtl="0" fontAlgn="base" latinLnBrk="1">
        <a:spcBef>
          <a:spcPct val="0"/>
        </a:spcBef>
        <a:spcAft>
          <a:spcPct val="0"/>
        </a:spcAft>
        <a:defRPr kumimoji="1" sz="4400">
          <a:solidFill>
            <a:schemeClr val="tx2"/>
          </a:solidFill>
          <a:latin typeface="굴림" pitchFamily="50" charset="-127"/>
          <a:ea typeface="굴림" pitchFamily="50" charset="-127"/>
        </a:defRPr>
      </a:lvl6pPr>
      <a:lvl7pPr marL="914400" algn="ctr" rtl="0" fontAlgn="base" latinLnBrk="1">
        <a:spcBef>
          <a:spcPct val="0"/>
        </a:spcBef>
        <a:spcAft>
          <a:spcPct val="0"/>
        </a:spcAft>
        <a:defRPr kumimoji="1" sz="4400">
          <a:solidFill>
            <a:schemeClr val="tx2"/>
          </a:solidFill>
          <a:latin typeface="굴림" pitchFamily="50" charset="-127"/>
          <a:ea typeface="굴림" pitchFamily="50" charset="-127"/>
        </a:defRPr>
      </a:lvl7pPr>
      <a:lvl8pPr marL="1371600" algn="ctr" rtl="0" fontAlgn="base" latinLnBrk="1">
        <a:spcBef>
          <a:spcPct val="0"/>
        </a:spcBef>
        <a:spcAft>
          <a:spcPct val="0"/>
        </a:spcAft>
        <a:defRPr kumimoji="1" sz="4400">
          <a:solidFill>
            <a:schemeClr val="tx2"/>
          </a:solidFill>
          <a:latin typeface="굴림" pitchFamily="50" charset="-127"/>
          <a:ea typeface="굴림" pitchFamily="50" charset="-127"/>
        </a:defRPr>
      </a:lvl8pPr>
      <a:lvl9pPr marL="1828800" algn="ctr" rtl="0" fontAlgn="base" latinLnBrk="1">
        <a:spcBef>
          <a:spcPct val="0"/>
        </a:spcBef>
        <a:spcAft>
          <a:spcPct val="0"/>
        </a:spcAft>
        <a:defRPr kumimoji="1" sz="4400">
          <a:solidFill>
            <a:schemeClr val="tx2"/>
          </a:solidFill>
          <a:latin typeface="굴림" pitchFamily="50" charset="-127"/>
          <a:ea typeface="굴림" pitchFamily="50" charset="-127"/>
        </a:defRPr>
      </a:lvl9pPr>
    </p:titleStyle>
    <p:bodyStyle>
      <a:lvl1pPr marL="342900" indent="-342900" algn="l" rtl="0" eaLnBrk="0" fontAlgn="base" latinLnBrk="1"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latinLnBrk="1" hangingPunct="0">
        <a:spcBef>
          <a:spcPct val="20000"/>
        </a:spcBef>
        <a:spcAft>
          <a:spcPct val="0"/>
        </a:spcAft>
        <a:buChar char="–"/>
        <a:defRPr kumimoji="1" sz="2800">
          <a:solidFill>
            <a:schemeClr val="tx1"/>
          </a:solidFill>
          <a:latin typeface="+mn-lt"/>
          <a:ea typeface="+mn-ea"/>
        </a:defRPr>
      </a:lvl2pPr>
      <a:lvl3pPr marL="1143000" indent="-228600" algn="l" rtl="0" eaLnBrk="0" fontAlgn="base" latinLnBrk="1" hangingPunct="0">
        <a:spcBef>
          <a:spcPct val="20000"/>
        </a:spcBef>
        <a:spcAft>
          <a:spcPct val="0"/>
        </a:spcAft>
        <a:buChar char="•"/>
        <a:defRPr kumimoji="1" sz="2400">
          <a:solidFill>
            <a:schemeClr val="tx1"/>
          </a:solidFill>
          <a:latin typeface="+mn-lt"/>
          <a:ea typeface="+mn-ea"/>
        </a:defRPr>
      </a:lvl3pPr>
      <a:lvl4pPr marL="1600200" indent="-228600" algn="l" rtl="0" eaLnBrk="0" fontAlgn="base" latinLnBrk="1" hangingPunct="0">
        <a:spcBef>
          <a:spcPct val="20000"/>
        </a:spcBef>
        <a:spcAft>
          <a:spcPct val="0"/>
        </a:spcAft>
        <a:buChar char="–"/>
        <a:defRPr kumimoji="1" sz="2000">
          <a:solidFill>
            <a:schemeClr val="tx1"/>
          </a:solidFill>
          <a:latin typeface="+mn-lt"/>
          <a:ea typeface="+mn-ea"/>
        </a:defRPr>
      </a:lvl4pPr>
      <a:lvl5pPr marL="2057400" indent="-228600" algn="l" rtl="0" eaLnBrk="0" fontAlgn="base" latinLnBrk="1" hangingPunct="0">
        <a:spcBef>
          <a:spcPct val="20000"/>
        </a:spcBef>
        <a:spcAft>
          <a:spcPct val="0"/>
        </a:spcAft>
        <a:buChar char="»"/>
        <a:defRPr kumimoji="1" sz="2000">
          <a:solidFill>
            <a:schemeClr val="tx1"/>
          </a:solidFill>
          <a:latin typeface="+mn-lt"/>
          <a:ea typeface="+mn-ea"/>
        </a:defRPr>
      </a:lvl5pPr>
      <a:lvl6pPr marL="2514600" indent="-228600" algn="l" rtl="0" fontAlgn="base" latinLnBrk="1">
        <a:spcBef>
          <a:spcPct val="20000"/>
        </a:spcBef>
        <a:spcAft>
          <a:spcPct val="0"/>
        </a:spcAft>
        <a:buChar char="»"/>
        <a:defRPr kumimoji="1" sz="2000">
          <a:solidFill>
            <a:schemeClr val="tx1"/>
          </a:solidFill>
          <a:latin typeface="+mn-lt"/>
          <a:ea typeface="+mn-ea"/>
        </a:defRPr>
      </a:lvl6pPr>
      <a:lvl7pPr marL="2971800" indent="-228600" algn="l" rtl="0" fontAlgn="base" latinLnBrk="1">
        <a:spcBef>
          <a:spcPct val="20000"/>
        </a:spcBef>
        <a:spcAft>
          <a:spcPct val="0"/>
        </a:spcAft>
        <a:buChar char="»"/>
        <a:defRPr kumimoji="1" sz="2000">
          <a:solidFill>
            <a:schemeClr val="tx1"/>
          </a:solidFill>
          <a:latin typeface="+mn-lt"/>
          <a:ea typeface="+mn-ea"/>
        </a:defRPr>
      </a:lvl7pPr>
      <a:lvl8pPr marL="3429000" indent="-228600" algn="l" rtl="0" fontAlgn="base" latinLnBrk="1">
        <a:spcBef>
          <a:spcPct val="20000"/>
        </a:spcBef>
        <a:spcAft>
          <a:spcPct val="0"/>
        </a:spcAft>
        <a:buChar char="»"/>
        <a:defRPr kumimoji="1" sz="2000">
          <a:solidFill>
            <a:schemeClr val="tx1"/>
          </a:solidFill>
          <a:latin typeface="+mn-lt"/>
          <a:ea typeface="+mn-ea"/>
        </a:defRPr>
      </a:lvl8pPr>
      <a:lvl9pPr marL="3886200" indent="-228600" algn="l" rtl="0" fontAlgn="base" latinLnBrk="1">
        <a:spcBef>
          <a:spcPct val="20000"/>
        </a:spcBef>
        <a:spcAft>
          <a:spcPct val="0"/>
        </a:spcAft>
        <a:buChar char="»"/>
        <a:defRPr kumimoji="1" sz="2000">
          <a:solidFill>
            <a:schemeClr val="tx1"/>
          </a:solidFill>
          <a:latin typeface="+mn-lt"/>
          <a:ea typeface="+mn-ea"/>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ifa.nl/www_ifa_nl.nsf/v2003/010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ifa.nl/www_ifa_nl.nsf/v2003/010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www.ifa.nl/www_ifa_nl.nsf/v2003/0101"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fa.n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www.ifa.nl/www_ifa_nl.nsf/v2003/0101" TargetMode="External"/><Relationship Id="rId4" Type="http://schemas.openxmlformats.org/officeDocument/2006/relationships/hyperlink" Target="http://www.ifakorea.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ramadahns.com/"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www.ifa.nl/www_ifa_nl.nsf/v2003/0101" TargetMode="External"/><Relationship Id="rId4" Type="http://schemas.openxmlformats.org/officeDocument/2006/relationships/hyperlink" Target="http://www.koreanahotel.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ifa.nl/www_ifa_nl.nsf/v2003/010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F910C"/>
        </a:solidFill>
        <a:effectLst/>
      </p:bgPr>
    </p:bg>
    <p:spTree>
      <p:nvGrpSpPr>
        <p:cNvPr id="1" name=""/>
        <p:cNvGrpSpPr/>
        <p:nvPr/>
      </p:nvGrpSpPr>
      <p:grpSpPr>
        <a:xfrm>
          <a:off x="0" y="0"/>
          <a:ext cx="0" cy="0"/>
          <a:chOff x="0" y="0"/>
          <a:chExt cx="0" cy="0"/>
        </a:xfrm>
      </p:grpSpPr>
      <p:sp>
        <p:nvSpPr>
          <p:cNvPr id="3076" name="Text Box 7"/>
          <p:cNvSpPr txBox="1">
            <a:spLocks noChangeArrowheads="1"/>
          </p:cNvSpPr>
          <p:nvPr/>
        </p:nvSpPr>
        <p:spPr bwMode="auto">
          <a:xfrm>
            <a:off x="0" y="8027988"/>
            <a:ext cx="5738813" cy="823912"/>
          </a:xfrm>
          <a:prstGeom prst="rect">
            <a:avLst/>
          </a:prstGeom>
          <a:noFill/>
          <a:ln w="9525">
            <a:noFill/>
            <a:miter lim="800000"/>
            <a:headEnd/>
            <a:tailEnd/>
          </a:ln>
        </p:spPr>
        <p:txBody>
          <a:bodyPr wrap="none">
            <a:spAutoFit/>
          </a:bodyPr>
          <a:lstStyle/>
          <a:p>
            <a:r>
              <a:rPr lang="en-US" altLang="ko-KR" sz="4800" b="0">
                <a:solidFill>
                  <a:schemeClr val="bg1"/>
                </a:solidFill>
                <a:latin typeface="Arial Black" pitchFamily="34" charset="0"/>
              </a:rPr>
              <a:t>IFA KOREA 2010</a:t>
            </a:r>
          </a:p>
        </p:txBody>
      </p:sp>
      <p:sp>
        <p:nvSpPr>
          <p:cNvPr id="3077" name="Rectangle 8"/>
          <p:cNvSpPr>
            <a:spLocks noChangeArrowheads="1"/>
          </p:cNvSpPr>
          <p:nvPr/>
        </p:nvSpPr>
        <p:spPr bwMode="auto">
          <a:xfrm>
            <a:off x="0" y="250825"/>
            <a:ext cx="6858000" cy="2316163"/>
          </a:xfrm>
          <a:prstGeom prst="rect">
            <a:avLst/>
          </a:prstGeom>
          <a:noFill/>
          <a:ln w="9525">
            <a:noFill/>
            <a:miter lim="800000"/>
            <a:headEnd/>
            <a:tailEnd/>
          </a:ln>
        </p:spPr>
        <p:txBody>
          <a:bodyPr anchor="ctr">
            <a:spAutoFit/>
          </a:bodyPr>
          <a:lstStyle/>
          <a:p>
            <a:pPr algn="ctr"/>
            <a:r>
              <a:rPr lang="en-US" altLang="ko-KR" sz="1800" b="0" dirty="0">
                <a:solidFill>
                  <a:srgbClr val="BF0509"/>
                </a:solidFill>
              </a:rPr>
              <a:t/>
            </a:r>
            <a:br>
              <a:rPr lang="en-US" altLang="ko-KR" sz="1800" b="0" dirty="0">
                <a:solidFill>
                  <a:srgbClr val="BF0509"/>
                </a:solidFill>
              </a:rPr>
            </a:br>
            <a:endParaRPr lang="en-US" altLang="ko-KR" sz="1800" b="0" dirty="0">
              <a:solidFill>
                <a:srgbClr val="BF0509"/>
              </a:solidFill>
            </a:endParaRPr>
          </a:p>
          <a:p>
            <a:r>
              <a:rPr lang="en-US" altLang="ko-KR" sz="2400" dirty="0">
                <a:solidFill>
                  <a:schemeClr val="bg1"/>
                </a:solidFill>
              </a:rPr>
              <a:t>    International Fiscal Association (IFA)</a:t>
            </a:r>
            <a:r>
              <a:rPr lang="en-US" altLang="ko-KR" sz="2400" b="0" dirty="0">
                <a:solidFill>
                  <a:schemeClr val="bg1"/>
                </a:solidFill>
              </a:rPr>
              <a:t> </a:t>
            </a:r>
          </a:p>
          <a:p>
            <a:r>
              <a:rPr lang="en-US" altLang="ko-KR" sz="2400" dirty="0">
                <a:solidFill>
                  <a:schemeClr val="bg1"/>
                </a:solidFill>
              </a:rPr>
              <a:t>    China, Japan and Korea Tax Conference</a:t>
            </a:r>
            <a:r>
              <a:rPr lang="en-US" altLang="ko-KR" sz="2400" b="0" dirty="0">
                <a:solidFill>
                  <a:srgbClr val="BF0509"/>
                </a:solidFill>
              </a:rPr>
              <a:t> </a:t>
            </a:r>
          </a:p>
          <a:p>
            <a:pPr algn="ctr"/>
            <a:r>
              <a:rPr lang="en-US" altLang="ko-KR" sz="2200" b="0" dirty="0">
                <a:solidFill>
                  <a:schemeClr val="bg1"/>
                </a:solidFill>
              </a:rPr>
              <a:t>Wednesday and Thursday, May 19 and 20, 2010 </a:t>
            </a:r>
          </a:p>
          <a:p>
            <a:pPr algn="ctr"/>
            <a:r>
              <a:rPr lang="en-US" altLang="ko-KR" sz="2200" b="0" dirty="0">
                <a:solidFill>
                  <a:schemeClr val="bg1"/>
                </a:solidFill>
              </a:rPr>
              <a:t>KCCI  Building, Seoul, Korea. </a:t>
            </a:r>
            <a:endParaRPr lang="en-US" altLang="ko-KR" sz="1800" b="0" dirty="0">
              <a:solidFill>
                <a:schemeClr val="bg1"/>
              </a:solidFill>
            </a:endParaRPr>
          </a:p>
          <a:p>
            <a:pPr eaLnBrk="0" latinLnBrk="0" hangingPunct="0"/>
            <a:endParaRPr lang="en-US" altLang="ko-KR" sz="1800" b="0" dirty="0">
              <a:solidFill>
                <a:schemeClr val="bg1"/>
              </a:solidFill>
            </a:endParaRPr>
          </a:p>
        </p:txBody>
      </p:sp>
      <p:pic>
        <p:nvPicPr>
          <p:cNvPr id="8" name="Picture 4"/>
          <p:cNvPicPr>
            <a:picLocks noChangeAspect="1" noChangeArrowheads="1"/>
          </p:cNvPicPr>
          <p:nvPr/>
        </p:nvPicPr>
        <p:blipFill>
          <a:blip r:embed="rId3" cstate="print"/>
          <a:srcRect/>
          <a:stretch>
            <a:fillRect/>
          </a:stretch>
        </p:blipFill>
        <p:spPr bwMode="auto">
          <a:xfrm>
            <a:off x="785794" y="4827592"/>
            <a:ext cx="3275152" cy="2339394"/>
          </a:xfrm>
          <a:prstGeom prst="rect">
            <a:avLst/>
          </a:prstGeom>
          <a:noFill/>
          <a:ln w="9525">
            <a:noFill/>
            <a:miter lim="800000"/>
            <a:headEnd/>
            <a:tailEnd/>
          </a:ln>
        </p:spPr>
      </p:pic>
      <p:pic>
        <p:nvPicPr>
          <p:cNvPr id="6" name="Picture 2"/>
          <p:cNvPicPr>
            <a:picLocks noChangeAspect="1" noChangeArrowheads="1"/>
          </p:cNvPicPr>
          <p:nvPr/>
        </p:nvPicPr>
        <p:blipFill>
          <a:blip r:embed="rId4" cstate="print"/>
          <a:srcRect/>
          <a:stretch>
            <a:fillRect/>
          </a:stretch>
        </p:blipFill>
        <p:spPr bwMode="auto">
          <a:xfrm>
            <a:off x="3286584" y="3184781"/>
            <a:ext cx="3285688" cy="2337894"/>
          </a:xfrm>
          <a:prstGeom prst="rect">
            <a:avLst/>
          </a:prstGeom>
          <a:noFill/>
          <a:ln w="9525">
            <a:noFill/>
            <a:miter lim="800000"/>
            <a:headEnd/>
            <a:tailEnd/>
          </a:ln>
        </p:spPr>
      </p:pic>
      <p:pic>
        <p:nvPicPr>
          <p:cNvPr id="7" name="Picture 13"/>
          <p:cNvPicPr>
            <a:picLocks noChangeAspect="1" noChangeArrowheads="1"/>
          </p:cNvPicPr>
          <p:nvPr/>
        </p:nvPicPr>
        <p:blipFill>
          <a:blip r:embed="rId5" cstate="print"/>
          <a:srcRect/>
          <a:stretch>
            <a:fillRect/>
          </a:stretch>
        </p:blipFill>
        <p:spPr bwMode="auto">
          <a:xfrm>
            <a:off x="357166" y="2500298"/>
            <a:ext cx="3275152" cy="226141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0063" y="2971800"/>
            <a:ext cx="5843587" cy="4672013"/>
          </a:xfrm>
        </p:spPr>
        <p:txBody>
          <a:bodyPr/>
          <a:lstStyle/>
          <a:p>
            <a:pPr algn="l" eaLnBrk="1" hangingPunct="1"/>
            <a:r>
              <a:rPr lang="en-US" altLang="ko-KR" sz="1100" smtClean="0">
                <a:solidFill>
                  <a:schemeClr val="tx1"/>
                </a:solidFill>
                <a:latin typeface="Arial" charset="0"/>
              </a:rPr>
              <a:t>Dear Participants</a:t>
            </a:r>
            <a:br>
              <a:rPr lang="en-US" altLang="ko-KR" sz="1100" smtClean="0">
                <a:solidFill>
                  <a:schemeClr val="tx1"/>
                </a:solidFill>
                <a:latin typeface="Arial" charset="0"/>
              </a:rPr>
            </a:br>
            <a:r>
              <a:rPr lang="en-US" altLang="ko-KR" sz="1100" smtClean="0">
                <a:solidFill>
                  <a:schemeClr val="tx1"/>
                </a:solidFill>
                <a:latin typeface="Arial" charset="0"/>
              </a:rPr>
              <a:t/>
            </a:r>
            <a:br>
              <a:rPr lang="en-US" altLang="ko-KR" sz="1100" smtClean="0">
                <a:solidFill>
                  <a:schemeClr val="tx1"/>
                </a:solidFill>
                <a:latin typeface="Arial" charset="0"/>
              </a:rPr>
            </a:br>
            <a:r>
              <a:rPr lang="en-US" altLang="ko-KR" sz="1100" smtClean="0">
                <a:solidFill>
                  <a:schemeClr val="tx1"/>
                </a:solidFill>
                <a:latin typeface="Arial" charset="0"/>
              </a:rPr>
              <a:t>It is my great pleasure to welcome you to our 2010 China, Japan and Korea Tax Conference.</a:t>
            </a:r>
            <a:br>
              <a:rPr lang="en-US" altLang="ko-KR" sz="1100" smtClean="0">
                <a:solidFill>
                  <a:schemeClr val="tx1"/>
                </a:solidFill>
                <a:latin typeface="Arial" charset="0"/>
              </a:rPr>
            </a:br>
            <a:r>
              <a:rPr lang="en-US" altLang="ko-KR" sz="1100" smtClean="0">
                <a:solidFill>
                  <a:schemeClr val="tx1"/>
                </a:solidFill>
                <a:latin typeface="Arial" charset="0"/>
              </a:rPr>
              <a:t/>
            </a:r>
            <a:br>
              <a:rPr lang="en-US" altLang="ko-KR" sz="1100" smtClean="0">
                <a:solidFill>
                  <a:schemeClr val="tx1"/>
                </a:solidFill>
                <a:latin typeface="Arial" charset="0"/>
              </a:rPr>
            </a:br>
            <a:r>
              <a:rPr lang="en-US" altLang="ko-KR" sz="1100" smtClean="0">
                <a:solidFill>
                  <a:schemeClr val="tx1"/>
                </a:solidFill>
                <a:latin typeface="Arial" charset="0"/>
              </a:rPr>
              <a:t>The importance of North East Asian region for the development of global economy cannot be overestimated. Tax is one of the key issues for inter-jurisdictional trade and business in this region as is the case for other regions of the globe. Three major economies, China, Japan and Korea, although they are not posed at the same stage of economic development, have good reasons to cooperate for mutual understanding and learning about tax laws and administrations. Especially the recent amendments or negotiations of the tax treaties between the three countries with US are attracting huge interests from the businesses and practitioners. For this reason, IFA Korea, in cooperation with other branches, holds East Asia country regional seminar focused on the challenges under the recent tax reforms and the recent tax treaty amendments with the US. </a:t>
            </a:r>
            <a:br>
              <a:rPr lang="en-US" altLang="ko-KR" sz="1100" smtClean="0">
                <a:solidFill>
                  <a:schemeClr val="tx1"/>
                </a:solidFill>
                <a:latin typeface="Arial" charset="0"/>
              </a:rPr>
            </a:br>
            <a:r>
              <a:rPr lang="en-US" altLang="ko-KR" sz="1100" smtClean="0">
                <a:solidFill>
                  <a:schemeClr val="tx1"/>
                </a:solidFill>
                <a:latin typeface="Arial" charset="0"/>
              </a:rPr>
              <a:t/>
            </a:r>
            <a:br>
              <a:rPr lang="en-US" altLang="ko-KR" sz="1100" smtClean="0">
                <a:solidFill>
                  <a:schemeClr val="tx1"/>
                </a:solidFill>
                <a:latin typeface="Arial" charset="0"/>
              </a:rPr>
            </a:br>
            <a:r>
              <a:rPr lang="en-US" altLang="ko-KR" sz="1100" smtClean="0">
                <a:solidFill>
                  <a:schemeClr val="tx1"/>
                </a:solidFill>
                <a:latin typeface="Arial" charset="0"/>
              </a:rPr>
              <a:t>This coming seminar is the third one with this objective. The first was in Tokyo in March 2006 and the second was in Seoul in June 2008.  Tax officials/professors/professionals from the three countries  and the US are invited and will introduce recent development of tax law changes in their respective country and address implications of their recent treaty amendments with the US.</a:t>
            </a:r>
            <a:br>
              <a:rPr lang="en-US" altLang="ko-KR" sz="1100" smtClean="0">
                <a:solidFill>
                  <a:schemeClr val="tx1"/>
                </a:solidFill>
                <a:latin typeface="Arial" charset="0"/>
              </a:rPr>
            </a:br>
            <a:r>
              <a:rPr lang="en-US" altLang="ko-KR" sz="1100" smtClean="0">
                <a:solidFill>
                  <a:schemeClr val="tx1"/>
                </a:solidFill>
                <a:latin typeface="Arial" charset="0"/>
              </a:rPr>
              <a:t/>
            </a:r>
            <a:br>
              <a:rPr lang="en-US" altLang="ko-KR" sz="1100" smtClean="0">
                <a:solidFill>
                  <a:schemeClr val="tx1"/>
                </a:solidFill>
                <a:latin typeface="Arial" charset="0"/>
              </a:rPr>
            </a:br>
            <a:r>
              <a:rPr lang="en-US" altLang="ko-KR" sz="1100" smtClean="0">
                <a:solidFill>
                  <a:schemeClr val="tx1"/>
                </a:solidFill>
                <a:latin typeface="Arial" charset="0"/>
              </a:rPr>
              <a:t>Thank you for taking part in the 2010 China, Japan and Korea Tax Conference and I hope you will find this a rewarding and memorable experience.</a:t>
            </a:r>
            <a:br>
              <a:rPr lang="en-US" altLang="ko-KR" sz="1100" smtClean="0">
                <a:solidFill>
                  <a:schemeClr val="tx1"/>
                </a:solidFill>
                <a:latin typeface="Arial" charset="0"/>
              </a:rPr>
            </a:br>
            <a:r>
              <a:rPr lang="en-US" altLang="ko-KR" sz="1100" smtClean="0">
                <a:solidFill>
                  <a:schemeClr val="tx1"/>
                </a:solidFill>
                <a:latin typeface="Arial" charset="0"/>
              </a:rPr>
              <a:t/>
            </a:r>
            <a:br>
              <a:rPr lang="en-US" altLang="ko-KR" sz="1100" smtClean="0">
                <a:solidFill>
                  <a:schemeClr val="tx1"/>
                </a:solidFill>
                <a:latin typeface="Arial" charset="0"/>
              </a:rPr>
            </a:br>
            <a:r>
              <a:rPr lang="en-US" altLang="ko-KR" sz="1100" smtClean="0">
                <a:solidFill>
                  <a:schemeClr val="tx1"/>
                </a:solidFill>
                <a:latin typeface="Arial" charset="0"/>
              </a:rPr>
              <a:t>Yours faithfully</a:t>
            </a:r>
            <a:br>
              <a:rPr lang="en-US" altLang="ko-KR" sz="1100" smtClean="0">
                <a:solidFill>
                  <a:schemeClr val="tx1"/>
                </a:solidFill>
                <a:latin typeface="Arial" charset="0"/>
              </a:rPr>
            </a:br>
            <a:r>
              <a:rPr lang="en-US" altLang="ko-KR" sz="1600" smtClean="0">
                <a:solidFill>
                  <a:schemeClr val="tx1"/>
                </a:solidFill>
                <a:latin typeface="Arial" charset="0"/>
              </a:rPr>
              <a:t> </a:t>
            </a:r>
            <a:r>
              <a:rPr lang="en-US" altLang="ko-KR" sz="1600" b="1" smtClean="0">
                <a:solidFill>
                  <a:schemeClr val="tx1"/>
                </a:solidFill>
                <a:latin typeface="Rage Italic" pitchFamily="66" charset="0"/>
              </a:rPr>
              <a:t>Chul-Song Lee </a:t>
            </a:r>
            <a:r>
              <a:rPr lang="en-US" altLang="ko-KR" sz="1100" b="1" smtClean="0">
                <a:solidFill>
                  <a:schemeClr val="tx1"/>
                </a:solidFill>
                <a:latin typeface="Rage Italic" pitchFamily="66" charset="0"/>
              </a:rPr>
              <a:t/>
            </a:r>
            <a:br>
              <a:rPr lang="en-US" altLang="ko-KR" sz="1100" b="1" smtClean="0">
                <a:solidFill>
                  <a:schemeClr val="tx1"/>
                </a:solidFill>
                <a:latin typeface="Rage Italic" pitchFamily="66" charset="0"/>
              </a:rPr>
            </a:br>
            <a:r>
              <a:rPr lang="en-US" altLang="ko-KR" sz="1100" smtClean="0">
                <a:solidFill>
                  <a:schemeClr val="tx1"/>
                </a:solidFill>
                <a:latin typeface="Arial" charset="0"/>
              </a:rPr>
              <a:t>President of IFA Korea</a:t>
            </a:r>
            <a:endParaRPr lang="en-GB" altLang="ko-KR" sz="1100" smtClean="0">
              <a:solidFill>
                <a:schemeClr val="tx1"/>
              </a:solidFill>
              <a:latin typeface="Arial" charset="0"/>
            </a:endParaRPr>
          </a:p>
        </p:txBody>
      </p:sp>
      <p:sp>
        <p:nvSpPr>
          <p:cNvPr id="4099" name="Rectangle 9"/>
          <p:cNvSpPr>
            <a:spLocks noChangeArrowheads="1"/>
          </p:cNvSpPr>
          <p:nvPr/>
        </p:nvSpPr>
        <p:spPr bwMode="auto">
          <a:xfrm>
            <a:off x="544513" y="595313"/>
            <a:ext cx="4397375" cy="1139825"/>
          </a:xfrm>
          <a:prstGeom prst="rect">
            <a:avLst/>
          </a:prstGeom>
          <a:noFill/>
          <a:ln w="9525">
            <a:noFill/>
            <a:miter lim="800000"/>
            <a:headEnd/>
            <a:tailEnd/>
          </a:ln>
        </p:spPr>
        <p:txBody>
          <a:bodyPr anchor="ctr">
            <a:spAutoFit/>
          </a:bodyPr>
          <a:lstStyle/>
          <a:p>
            <a:r>
              <a:rPr lang="en-US" altLang="ko-KR" sz="1600" dirty="0">
                <a:solidFill>
                  <a:srgbClr val="1C1C1C"/>
                </a:solidFill>
                <a:ea typeface="가는각진제목체" pitchFamily="18" charset="-127"/>
                <a:cs typeface="Arial" charset="0"/>
              </a:rPr>
              <a:t>China, Japan and Korea Tax Conference</a:t>
            </a:r>
          </a:p>
          <a:p>
            <a:r>
              <a:rPr lang="en-US" altLang="ko-KR" sz="1200" b="0" dirty="0">
                <a:solidFill>
                  <a:srgbClr val="1C1C1C"/>
                </a:solidFill>
                <a:latin typeface="굴림" pitchFamily="50" charset="-127"/>
                <a:ea typeface="가는각진제목체" pitchFamily="18" charset="-127"/>
                <a:cs typeface="Arial" charset="0"/>
              </a:rPr>
              <a:t>Seoul, Korea, 19-20 May 2010</a:t>
            </a:r>
          </a:p>
          <a:p>
            <a:endParaRPr lang="en-GB" altLang="ko-KR" sz="1200" b="0" dirty="0">
              <a:solidFill>
                <a:srgbClr val="1C1C1C"/>
              </a:solidFill>
              <a:latin typeface="굴림" pitchFamily="50" charset="-127"/>
              <a:ea typeface="가는각진제목체" pitchFamily="18" charset="-127"/>
              <a:cs typeface="Arial" charset="0"/>
            </a:endParaRPr>
          </a:p>
          <a:p>
            <a:r>
              <a:rPr lang="en-US" altLang="ko-KR" sz="1400" dirty="0">
                <a:solidFill>
                  <a:srgbClr val="1C1C1C"/>
                </a:solidFill>
                <a:latin typeface="굴림" pitchFamily="50" charset="-127"/>
                <a:ea typeface="가는각진제목체" pitchFamily="18" charset="-127"/>
                <a:cs typeface="Arial" charset="0"/>
              </a:rPr>
              <a:t>The Tax Challenges faced by East Asian Countries</a:t>
            </a:r>
          </a:p>
          <a:p>
            <a:endParaRPr lang="en-US" altLang="ko-KR" sz="1400" dirty="0">
              <a:solidFill>
                <a:srgbClr val="1C1C1C"/>
              </a:solidFill>
              <a:latin typeface="굴림" pitchFamily="50" charset="-127"/>
              <a:ea typeface="가는각진제목체" pitchFamily="18" charset="-127"/>
              <a:cs typeface="Arial" charset="0"/>
            </a:endParaRPr>
          </a:p>
        </p:txBody>
      </p:sp>
      <p:pic>
        <p:nvPicPr>
          <p:cNvPr id="4100" name="Picture 10" descr="31027301"/>
          <p:cNvPicPr>
            <a:picLocks noChangeAspect="1" noChangeArrowheads="1"/>
          </p:cNvPicPr>
          <p:nvPr/>
        </p:nvPicPr>
        <p:blipFill>
          <a:blip r:embed="rId3" cstate="print"/>
          <a:srcRect t="26456" b="11314"/>
          <a:stretch>
            <a:fillRect/>
          </a:stretch>
        </p:blipFill>
        <p:spPr bwMode="auto">
          <a:xfrm>
            <a:off x="4941888" y="539750"/>
            <a:ext cx="1509712" cy="1163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13"/>
          <p:cNvPicPr>
            <a:picLocks noChangeAspect="1" noChangeArrowheads="1"/>
          </p:cNvPicPr>
          <p:nvPr/>
        </p:nvPicPr>
        <p:blipFill>
          <a:blip r:embed="rId3" cstate="print"/>
          <a:srcRect/>
          <a:stretch>
            <a:fillRect/>
          </a:stretch>
        </p:blipFill>
        <p:spPr bwMode="auto">
          <a:xfrm>
            <a:off x="5121572" y="152397"/>
            <a:ext cx="1344959" cy="928662"/>
          </a:xfrm>
          <a:prstGeom prst="rect">
            <a:avLst/>
          </a:prstGeom>
          <a:noFill/>
          <a:ln w="9525">
            <a:noFill/>
            <a:miter lim="800000"/>
            <a:headEnd/>
            <a:tailEnd/>
          </a:ln>
        </p:spPr>
      </p:pic>
      <p:graphicFrame>
        <p:nvGraphicFramePr>
          <p:cNvPr id="3218" name="Group 146"/>
          <p:cNvGraphicFramePr>
            <a:graphicFrameLocks noGrp="1"/>
          </p:cNvGraphicFramePr>
          <p:nvPr/>
        </p:nvGraphicFramePr>
        <p:xfrm>
          <a:off x="549275" y="1331913"/>
          <a:ext cx="5903913" cy="777240"/>
        </p:xfrm>
        <a:graphic>
          <a:graphicData uri="http://schemas.openxmlformats.org/drawingml/2006/table">
            <a:tbl>
              <a:tblPr/>
              <a:tblGrid>
                <a:gridCol w="1522403"/>
                <a:gridCol w="4381510"/>
              </a:tblGrid>
              <a:tr h="252413">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Prior</a:t>
                      </a:r>
                      <a:r>
                        <a:rPr kumimoji="1" lang="en-GB" altLang="ko-KR" sz="1100" b="0" i="0" u="none" strike="noStrike" cap="none" normalizeH="0" baseline="0" dirty="0" smtClean="0">
                          <a:ln>
                            <a:noFill/>
                          </a:ln>
                          <a:solidFill>
                            <a:schemeClr val="tx1"/>
                          </a:solidFill>
                          <a:effectLst/>
                          <a:latin typeface="Arial" charset="0"/>
                          <a:ea typeface="굴림" pitchFamily="50" charset="-127"/>
                        </a:rPr>
                        <a:t> Day      Tuesday, 18 May 2010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2508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Time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Subject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r>
              <a:tr h="25241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14:00pm – 17:00pm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Preparatory Meeting(</a:t>
                      </a:r>
                      <a:r>
                        <a:rPr kumimoji="1" lang="en-US" altLang="ko-KR" sz="1100" b="0" i="0" u="none" strike="noStrike" cap="none" normalizeH="0" baseline="0" dirty="0" smtClean="0">
                          <a:ln>
                            <a:noFill/>
                          </a:ln>
                          <a:solidFill>
                            <a:schemeClr val="tx1"/>
                          </a:solidFill>
                          <a:effectLst/>
                          <a:latin typeface="Arial" charset="0"/>
                          <a:ea typeface="굴림" pitchFamily="50" charset="-127"/>
                        </a:rPr>
                        <a:t>for</a:t>
                      </a:r>
                      <a:r>
                        <a:rPr kumimoji="1" lang="ko-KR" altLang="en-US"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smtClean="0">
                          <a:ln>
                            <a:noFill/>
                          </a:ln>
                          <a:solidFill>
                            <a:schemeClr val="tx1"/>
                          </a:solidFill>
                          <a:effectLst/>
                          <a:latin typeface="Arial" charset="0"/>
                          <a:ea typeface="굴림" pitchFamily="50" charset="-127"/>
                        </a:rPr>
                        <a:t>Speakers &amp; Panelists Only)</a:t>
                      </a:r>
                      <a:endParaRPr kumimoji="1" lang="en-GB" altLang="ko-KR" sz="1100" b="0" i="0" u="none" strike="noStrike" cap="none" normalizeH="0" baseline="0" dirty="0" smtClean="0">
                        <a:ln>
                          <a:noFill/>
                        </a:ln>
                        <a:solidFill>
                          <a:schemeClr val="tx1"/>
                        </a:solidFill>
                        <a:effectLst/>
                        <a:latin typeface="Arial" charset="0"/>
                        <a:ea typeface="굴림" pitchFamily="50" charset="-127"/>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36" name="Text Box 35"/>
          <p:cNvSpPr txBox="1">
            <a:spLocks noChangeArrowheads="1"/>
          </p:cNvSpPr>
          <p:nvPr/>
        </p:nvSpPr>
        <p:spPr bwMode="auto">
          <a:xfrm>
            <a:off x="620713" y="900113"/>
            <a:ext cx="898525" cy="290512"/>
          </a:xfrm>
          <a:prstGeom prst="rect">
            <a:avLst/>
          </a:prstGeom>
          <a:noFill/>
          <a:ln w="9525" algn="ctr">
            <a:noFill/>
            <a:miter lim="800000"/>
            <a:headEnd/>
            <a:tailEnd/>
          </a:ln>
        </p:spPr>
        <p:txBody>
          <a:bodyPr wrap="none">
            <a:spAutoFit/>
          </a:bodyPr>
          <a:lstStyle/>
          <a:p>
            <a:r>
              <a:rPr lang="en-GB" altLang="ko-KR" dirty="0">
                <a:solidFill>
                  <a:srgbClr val="1C1C1C"/>
                </a:solidFill>
              </a:rPr>
              <a:t>AGENDA</a:t>
            </a:r>
          </a:p>
        </p:txBody>
      </p:sp>
      <p:graphicFrame>
        <p:nvGraphicFramePr>
          <p:cNvPr id="3343" name="Group 271"/>
          <p:cNvGraphicFramePr>
            <a:graphicFrameLocks noGrp="1"/>
          </p:cNvGraphicFramePr>
          <p:nvPr/>
        </p:nvGraphicFramePr>
        <p:xfrm>
          <a:off x="549275" y="2411413"/>
          <a:ext cx="5903913" cy="5017707"/>
        </p:xfrm>
        <a:graphic>
          <a:graphicData uri="http://schemas.openxmlformats.org/drawingml/2006/table">
            <a:tbl>
              <a:tblPr/>
              <a:tblGrid>
                <a:gridCol w="1511300"/>
                <a:gridCol w="4392613"/>
              </a:tblGrid>
              <a:tr h="193675">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1st Day     Wednesday, 19 May 2010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1936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smtClean="0">
                          <a:ln>
                            <a:noFill/>
                          </a:ln>
                          <a:solidFill>
                            <a:schemeClr val="bg1"/>
                          </a:solidFill>
                          <a:effectLst/>
                          <a:latin typeface="Arial" charset="0"/>
                          <a:ea typeface="굴림" pitchFamily="50" charset="-127"/>
                        </a:rPr>
                        <a:t>Time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Subject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r>
              <a:tr h="274638">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08:00am – 09:00am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smtClean="0">
                          <a:ln>
                            <a:noFill/>
                          </a:ln>
                          <a:solidFill>
                            <a:schemeClr val="tx1"/>
                          </a:solidFill>
                          <a:effectLst/>
                          <a:latin typeface="Arial" charset="0"/>
                          <a:ea typeface="굴림" pitchFamily="50" charset="-127"/>
                        </a:rPr>
                        <a:t>Registration</a:t>
                      </a:r>
                      <a:r>
                        <a:rPr kumimoji="1" lang="en-GB" altLang="ko-KR" sz="1100" b="0" i="0" u="none" strike="noStrike" cap="none" normalizeH="0" baseline="0" smtClean="0">
                          <a:ln>
                            <a:noFill/>
                          </a:ln>
                          <a:solidFill>
                            <a:schemeClr val="tx1"/>
                          </a:solidFill>
                          <a:effectLst/>
                          <a:latin typeface="Arial" charset="0"/>
                          <a:ea typeface="굴림" pitchFamily="50" charset="-127"/>
                        </a:rPr>
                        <a:t> (Welcome to Seoul : video clips)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09:00am – 09:30am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rgbClr val="000000"/>
                          </a:solidFill>
                          <a:effectLst/>
                          <a:latin typeface="Arial" charset="0"/>
                          <a:ea typeface="굴림" pitchFamily="50" charset="-127"/>
                          <a:cs typeface="Times New Roman" pitchFamily="18" charset="0"/>
                        </a:rPr>
                        <a:t> </a:t>
                      </a:r>
                      <a:endPar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Moderator: Prof. Moo-</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Times New Roman" pitchFamily="18" charset="0"/>
                        </a:rPr>
                        <a:t>Seok</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Ok</a:t>
                      </a:r>
                      <a:endParaRPr kumimoji="1" lang="en-US" altLang="ko-KR" sz="1100" b="1"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Opening Speech</a:t>
                      </a:r>
                      <a:r>
                        <a:rPr kumimoji="1" lang="en-US" altLang="ko-KR" sz="1100" b="0" i="0" u="none" strike="noStrike" cap="none" normalizeH="0" baseline="0" dirty="0" smtClean="0">
                          <a:ln>
                            <a:noFill/>
                          </a:ln>
                          <a:solidFill>
                            <a:schemeClr val="tx1"/>
                          </a:solidFill>
                          <a:effectLst/>
                          <a:latin typeface="Arial" charset="0"/>
                          <a:ea typeface="굴림" pitchFamily="50" charset="-127"/>
                        </a:rPr>
                        <a:t> by President of IFA Korea  Prof. </a:t>
                      </a:r>
                      <a:r>
                        <a:rPr kumimoji="1" lang="en-US" altLang="ko-KR" sz="1100" b="0" i="0" u="none" strike="noStrike" cap="none" normalizeH="0" baseline="0" dirty="0" err="1" smtClean="0">
                          <a:ln>
                            <a:noFill/>
                          </a:ln>
                          <a:solidFill>
                            <a:schemeClr val="tx1"/>
                          </a:solidFill>
                          <a:effectLst/>
                          <a:latin typeface="Arial" charset="0"/>
                          <a:ea typeface="굴림" pitchFamily="50" charset="-127"/>
                        </a:rPr>
                        <a:t>Chul</a:t>
                      </a:r>
                      <a:r>
                        <a:rPr kumimoji="1" lang="en-US" altLang="ko-KR" sz="1100" b="0" i="0" u="none" strike="noStrike" cap="none" normalizeH="0" baseline="0" dirty="0" smtClean="0">
                          <a:ln>
                            <a:noFill/>
                          </a:ln>
                          <a:solidFill>
                            <a:schemeClr val="tx1"/>
                          </a:solidFill>
                          <a:effectLst/>
                          <a:latin typeface="Arial" charset="0"/>
                          <a:ea typeface="굴림" pitchFamily="50" charset="-127"/>
                        </a:rPr>
                        <a:t>-Song Lee</a:t>
                      </a:r>
                    </a:p>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Welcoming speech</a:t>
                      </a:r>
                      <a:r>
                        <a:rPr kumimoji="1" lang="en-US" altLang="ko-KR" sz="1100" b="0" i="0" u="none" strike="noStrike" cap="none" normalizeH="0" baseline="0" dirty="0" smtClean="0">
                          <a:ln>
                            <a:noFill/>
                          </a:ln>
                          <a:solidFill>
                            <a:schemeClr val="tx1"/>
                          </a:solidFill>
                          <a:effectLst/>
                          <a:latin typeface="Arial" charset="0"/>
                          <a:ea typeface="굴림" pitchFamily="50" charset="-127"/>
                        </a:rPr>
                        <a:t> by the Commissioner of the NTS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09:30am – 10:00am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IFA and OECD Developments</a:t>
                      </a:r>
                      <a:endParaRPr kumimoji="1" lang="en-US"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Dr. H.A. </a:t>
                      </a:r>
                      <a:r>
                        <a:rPr kumimoji="1" lang="en-GB" altLang="ko-KR" sz="1100" b="0" i="0" u="none" strike="noStrike" cap="none" normalizeH="0" baseline="0" dirty="0" err="1" smtClean="0">
                          <a:ln>
                            <a:noFill/>
                          </a:ln>
                          <a:solidFill>
                            <a:schemeClr val="tx1"/>
                          </a:solidFill>
                          <a:effectLst/>
                          <a:latin typeface="Arial" charset="0"/>
                          <a:ea typeface="굴림" pitchFamily="50" charset="-127"/>
                        </a:rPr>
                        <a:t>Kogels</a:t>
                      </a:r>
                      <a:r>
                        <a:rPr kumimoji="1" lang="en-GB" altLang="ko-KR" sz="1100" b="0" i="0" u="none" strike="noStrike" cap="none" normalizeH="0" baseline="0" dirty="0" smtClean="0">
                          <a:ln>
                            <a:noFill/>
                          </a:ln>
                          <a:solidFill>
                            <a:schemeClr val="tx1"/>
                          </a:solidFill>
                          <a:effectLst/>
                          <a:latin typeface="Arial" charset="0"/>
                          <a:ea typeface="굴림" pitchFamily="50" charset="-127"/>
                        </a:rPr>
                        <a:t> (Secretary General, IFA)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10:00am – 10:30am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Coffee Break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812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10:30am – 12:30pm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1" i="0" u="none" strike="noStrike" cap="none" normalizeH="0" baseline="0" dirty="0" smtClean="0">
                          <a:ln>
                            <a:noFill/>
                          </a:ln>
                          <a:solidFill>
                            <a:srgbClr val="000000"/>
                          </a:solidFill>
                          <a:effectLst/>
                          <a:latin typeface="Arial" charset="0"/>
                          <a:ea typeface="굴림" pitchFamily="50" charset="-127"/>
                          <a:cs typeface="Times New Roman" pitchFamily="18" charset="0"/>
                        </a:rPr>
                        <a:t>Session I</a:t>
                      </a:r>
                      <a:r>
                        <a:rPr kumimoji="1" lang="en-US" altLang="ko-KR" sz="1100" b="0" i="0" u="none" strike="noStrike" cap="none" normalizeH="0" baseline="0" dirty="0" smtClean="0">
                          <a:ln>
                            <a:noFill/>
                          </a:ln>
                          <a:solidFill>
                            <a:srgbClr val="000000"/>
                          </a:solidFill>
                          <a:effectLst/>
                          <a:latin typeface="Arial" charset="0"/>
                          <a:ea typeface="굴림" pitchFamily="50" charset="-127"/>
                          <a:cs typeface="Times New Roman" pitchFamily="18" charset="0"/>
                        </a:rPr>
                        <a:t> : </a:t>
                      </a:r>
                      <a:r>
                        <a:rPr kumimoji="1" lang="en-US" altLang="ko-KR" sz="1100" b="1" i="0" u="none" strike="noStrike" cap="none" normalizeH="0" baseline="0" dirty="0" smtClean="0">
                          <a:ln>
                            <a:noFill/>
                          </a:ln>
                          <a:solidFill>
                            <a:srgbClr val="000000"/>
                          </a:solidFill>
                          <a:effectLst/>
                          <a:latin typeface="Arial" charset="0"/>
                          <a:ea typeface="굴림" pitchFamily="50" charset="-127"/>
                          <a:cs typeface="Times New Roman" pitchFamily="18" charset="0"/>
                        </a:rPr>
                        <a:t>Recent Tax Developments in China/Japan/Korea</a:t>
                      </a:r>
                      <a:r>
                        <a:rPr kumimoji="1" lang="en-US" altLang="ko-KR" sz="1100" b="0" i="0" u="none" strike="noStrike" cap="none" normalizeH="0" baseline="0" dirty="0" smtClean="0">
                          <a:ln>
                            <a:noFill/>
                          </a:ln>
                          <a:solidFill>
                            <a:srgbClr val="000000"/>
                          </a:solidFill>
                          <a:effectLst/>
                          <a:latin typeface="Arial" charset="0"/>
                          <a:ea typeface="굴림" pitchFamily="50" charset="-127"/>
                          <a:cs typeface="Times New Roman" pitchFamily="18" charset="0"/>
                        </a:rPr>
                        <a:t> </a:t>
                      </a:r>
                      <a:endParaRPr kumimoji="1" lang="ko-KR" altLang="en-US" sz="1100" b="0" i="0" u="none" strike="noStrike" cap="none" normalizeH="0" baseline="0" dirty="0" smtClean="0">
                        <a:ln>
                          <a:noFill/>
                        </a:ln>
                        <a:solidFill>
                          <a:srgbClr val="000000"/>
                        </a:solidFill>
                        <a:effectLst/>
                        <a:latin typeface="Arial" charset="0"/>
                        <a:ea typeface="굴림" pitchFamily="50" charset="-127"/>
                        <a:cs typeface="Times New Roman" pitchFamily="18"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Moderator: Mr. David Jin-Young Lee (Korea)</a:t>
                      </a:r>
                      <a:endParaRPr kumimoji="1" lang="ko-KR" altLang="en-US" sz="1100" b="0" i="0" u="none" strike="noStrike" cap="none" normalizeH="0" baseline="0" dirty="0" smtClean="0">
                        <a:ln>
                          <a:noFill/>
                        </a:ln>
                        <a:solidFill>
                          <a:schemeClr val="tx1"/>
                        </a:solidFill>
                        <a:effectLst/>
                        <a:latin typeface="Arial" charset="0"/>
                        <a:ea typeface="굴림" pitchFamily="50" charset="-127"/>
                        <a:cs typeface="Times New Roman" pitchFamily="18"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Speakers </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a:t>
                      </a:r>
                      <a:r>
                        <a:rPr kumimoji="1" lang="en-US" altLang="ja-JP"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Prof. Yoshihiro Masui (Japan)</a:t>
                      </a:r>
                      <a:endParaRPr kumimoji="1" lang="ko-KR" altLang="en-US" sz="1100" b="0" i="0" u="none" strike="noStrike" cap="none" normalizeH="0" baseline="0" dirty="0" smtClean="0">
                        <a:ln>
                          <a:noFill/>
                        </a:ln>
                        <a:solidFill>
                          <a:schemeClr val="tx1"/>
                        </a:solidFill>
                        <a:effectLst/>
                        <a:latin typeface="Arial" charset="0"/>
                        <a:ea typeface="굴림" pitchFamily="50" charset="-127"/>
                        <a:cs typeface="Times New Roman" pitchFamily="18"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Prof.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Times New Roman" pitchFamily="18" charset="0"/>
                        </a:rPr>
                        <a:t>Ji</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-Hyun Yoon (Korea)</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Prof.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Times New Roman" pitchFamily="18" charset="0"/>
                        </a:rPr>
                        <a:t>Jian</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Times New Roman" pitchFamily="18" charset="0"/>
                        </a:rPr>
                        <a:t>Wen</a:t>
                      </a: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 Liu (China)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12:30pm – 14:00pm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Times New Roman" pitchFamily="18" charset="0"/>
                        </a:rPr>
                        <a:t>Lunch</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7" name="Rectangle 145"/>
          <p:cNvSpPr>
            <a:spLocks noChangeArrowheads="1"/>
          </p:cNvSpPr>
          <p:nvPr/>
        </p:nvSpPr>
        <p:spPr bwMode="auto">
          <a:xfrm>
            <a:off x="615950" y="179388"/>
            <a:ext cx="4397375" cy="914400"/>
          </a:xfrm>
          <a:prstGeom prst="rect">
            <a:avLst/>
          </a:prstGeom>
          <a:noFill/>
          <a:ln w="9525">
            <a:noFill/>
            <a:miter lim="800000"/>
            <a:headEnd/>
            <a:tailEnd/>
          </a:ln>
        </p:spPr>
        <p:txBody>
          <a:bodyPr anchor="ctr">
            <a:spAutoFit/>
          </a:bodyPr>
          <a:lstStyle/>
          <a:p>
            <a:r>
              <a:rPr lang="en-US" altLang="ko-KR" sz="1600" dirty="0">
                <a:solidFill>
                  <a:srgbClr val="1C1C1C"/>
                </a:solidFill>
                <a:ea typeface="가는각진제목체" pitchFamily="18" charset="-127"/>
                <a:cs typeface="Arial" charset="0"/>
              </a:rPr>
              <a:t>China, Japan and Korea Tax Conference</a:t>
            </a:r>
          </a:p>
          <a:p>
            <a:r>
              <a:rPr lang="en-US" altLang="ko-KR" sz="1200" b="0" dirty="0">
                <a:solidFill>
                  <a:srgbClr val="1C1C1C"/>
                </a:solidFill>
                <a:latin typeface="굴림" pitchFamily="50" charset="-127"/>
                <a:ea typeface="가는각진제목체" pitchFamily="18" charset="-127"/>
                <a:cs typeface="Arial" charset="0"/>
              </a:rPr>
              <a:t>Seoul, Korea, 19-20 May 2010</a:t>
            </a:r>
          </a:p>
          <a:p>
            <a:endParaRPr lang="en-GB" altLang="ko-KR" sz="1200" b="0" dirty="0">
              <a:solidFill>
                <a:srgbClr val="1C1C1C"/>
              </a:solidFill>
              <a:latin typeface="굴림" pitchFamily="50" charset="-127"/>
              <a:ea typeface="가는각진제목체" pitchFamily="18" charset="-127"/>
              <a:cs typeface="Arial" charset="0"/>
            </a:endParaRPr>
          </a:p>
          <a:p>
            <a:endParaRPr lang="en-US" altLang="ko-KR" sz="1400" dirty="0">
              <a:solidFill>
                <a:srgbClr val="1C1C1C"/>
              </a:solidFill>
              <a:latin typeface="굴림" pitchFamily="50" charset="-127"/>
              <a:ea typeface="가는각진제목체" pitchFamily="18" charset="-127"/>
              <a:cs typeface="Arial" charset="0"/>
            </a:endParaRPr>
          </a:p>
        </p:txBody>
      </p:sp>
      <p:pic>
        <p:nvPicPr>
          <p:cNvPr id="10" name="Picture 11" descr="ifa1">
            <a:hlinkClick r:id="rId4"/>
          </p:cNvPr>
          <p:cNvPicPr>
            <a:picLocks noChangeAspect="1" noChangeArrowheads="1"/>
          </p:cNvPicPr>
          <p:nvPr/>
        </p:nvPicPr>
        <p:blipFill>
          <a:blip r:embed="rId5"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11" name="TextBox 10"/>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p:cNvPicPr>
            <a:picLocks noChangeAspect="1" noChangeArrowheads="1"/>
          </p:cNvPicPr>
          <p:nvPr/>
        </p:nvPicPr>
        <p:blipFill>
          <a:blip r:embed="rId3" cstate="print"/>
          <a:srcRect/>
          <a:stretch>
            <a:fillRect/>
          </a:stretch>
        </p:blipFill>
        <p:spPr bwMode="auto">
          <a:xfrm>
            <a:off x="5157800" y="197349"/>
            <a:ext cx="1325156" cy="946540"/>
          </a:xfrm>
          <a:prstGeom prst="rect">
            <a:avLst/>
          </a:prstGeom>
          <a:noFill/>
          <a:ln w="9525">
            <a:noFill/>
            <a:miter lim="800000"/>
            <a:headEnd/>
            <a:tailEnd/>
          </a:ln>
        </p:spPr>
      </p:pic>
      <p:graphicFrame>
        <p:nvGraphicFramePr>
          <p:cNvPr id="7489" name="Group 321"/>
          <p:cNvGraphicFramePr>
            <a:graphicFrameLocks noGrp="1"/>
          </p:cNvGraphicFramePr>
          <p:nvPr/>
        </p:nvGraphicFramePr>
        <p:xfrm>
          <a:off x="549275" y="1225550"/>
          <a:ext cx="5903913" cy="3562985"/>
        </p:xfrm>
        <a:graphic>
          <a:graphicData uri="http://schemas.openxmlformats.org/drawingml/2006/table">
            <a:tbl>
              <a:tblPr/>
              <a:tblGrid>
                <a:gridCol w="1511300"/>
                <a:gridCol w="4392613"/>
              </a:tblGrid>
              <a:tr h="193675">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1st Day     Wednesday, 19 May 2010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1809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F910C"/>
                    </a:solid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Subject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BF910C"/>
                    </a:solidFill>
                  </a:tcPr>
                </a:tc>
              </a:tr>
              <a:tr h="2108200">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en-GB"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14:00pm – 18:00pm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rowSpan="2">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Session II : Tax Treaties between Three East Asian Countries and U.S.</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Moderator : Director General of MOSF (to be confirmed)</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Speakers</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  </a:t>
                      </a:r>
                      <a:r>
                        <a:rPr lang="en-US" altLang="ko-KR" sz="1100" kern="1200" baseline="0" dirty="0" smtClean="0">
                          <a:solidFill>
                            <a:schemeClr val="tx1"/>
                          </a:solidFill>
                          <a:latin typeface="Arial" pitchFamily="34" charset="0"/>
                          <a:ea typeface="+mn-ea"/>
                          <a:cs typeface="Arial" pitchFamily="34" charset="0"/>
                        </a:rPr>
                        <a:t>Mr. </a:t>
                      </a:r>
                      <a:r>
                        <a:rPr lang="en-US" altLang="ko-KR" sz="1100" kern="1200" baseline="0" dirty="0" err="1" smtClean="0">
                          <a:solidFill>
                            <a:schemeClr val="tx1"/>
                          </a:solidFill>
                          <a:latin typeface="Arial" pitchFamily="34" charset="0"/>
                          <a:ea typeface="+mn-ea"/>
                          <a:cs typeface="Arial" pitchFamily="34" charset="0"/>
                        </a:rPr>
                        <a:t>Feng</a:t>
                      </a:r>
                      <a:r>
                        <a:rPr lang="en-US" altLang="ko-KR" sz="1100" kern="1200" baseline="0" dirty="0" smtClean="0">
                          <a:solidFill>
                            <a:schemeClr val="tx1"/>
                          </a:solidFill>
                          <a:latin typeface="Arial" pitchFamily="34" charset="0"/>
                          <a:ea typeface="+mn-ea"/>
                          <a:cs typeface="Arial" pitchFamily="34" charset="0"/>
                        </a:rPr>
                        <a:t> </a:t>
                      </a:r>
                      <a:r>
                        <a:rPr lang="en-US" altLang="ko-KR" sz="1100" kern="1200" baseline="0" dirty="0" err="1" smtClean="0">
                          <a:solidFill>
                            <a:schemeClr val="tx1"/>
                          </a:solidFill>
                          <a:latin typeface="Arial" pitchFamily="34" charset="0"/>
                          <a:ea typeface="+mn-ea"/>
                          <a:cs typeface="Arial" pitchFamily="34" charset="0"/>
                        </a:rPr>
                        <a:t>Lizeng</a:t>
                      </a:r>
                      <a:r>
                        <a:rPr lang="en-US" altLang="ko-KR" sz="1100" kern="1200" baseline="0" dirty="0" smtClean="0">
                          <a:solidFill>
                            <a:schemeClr val="tx1"/>
                          </a:solidFill>
                          <a:latin typeface="Arial" pitchFamily="34" charset="0"/>
                          <a:ea typeface="+mn-ea"/>
                          <a:cs typeface="Arial" pitchFamily="34" charset="0"/>
                        </a:rPr>
                        <a:t> (China)</a:t>
                      </a:r>
                    </a:p>
                    <a:p>
                      <a:pPr marL="0" marR="0" lvl="0" indent="180975"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Mr. </a:t>
                      </a:r>
                      <a:r>
                        <a:rPr kumimoji="1" lang="en-US" altLang="ko-KR" sz="11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Kwanghyo</a:t>
                      </a:r>
                      <a:r>
                        <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a:t>
                      </a:r>
                      <a:r>
                        <a:rPr kumimoji="1" lang="en-US" altLang="ko-KR" sz="11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Ko</a:t>
                      </a:r>
                      <a:r>
                        <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(Korea)</a:t>
                      </a:r>
                    </a:p>
                    <a:p>
                      <a:pPr marL="261938" marR="0" lvl="1" indent="-71438" algn="l" defTabSz="914400" rtl="0" eaLnBrk="1" fontAlgn="base" latinLnBrk="1" hangingPunct="1">
                        <a:lnSpc>
                          <a:spcPct val="100000"/>
                        </a:lnSpc>
                        <a:spcBef>
                          <a:spcPct val="20000"/>
                        </a:spcBef>
                        <a:spcAft>
                          <a:spcPct val="0"/>
                        </a:spcAft>
                        <a:buClrTx/>
                        <a:buSzTx/>
                        <a:buFont typeface="Symbol" pitchFamily="18"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rPr>
                        <a:t>Prof. </a:t>
                      </a:r>
                      <a:r>
                        <a:rPr kumimoji="1" lang="en-US" altLang="ko-KR" sz="1100" b="0" i="0" u="none" strike="noStrike" cap="none" normalizeH="0" baseline="0" dirty="0" err="1" smtClean="0">
                          <a:ln>
                            <a:noFill/>
                          </a:ln>
                          <a:solidFill>
                            <a:schemeClr val="tx1"/>
                          </a:solidFill>
                          <a:effectLst/>
                          <a:latin typeface="Arial" charset="0"/>
                          <a:ea typeface="굴림" pitchFamily="50" charset="-127"/>
                        </a:rPr>
                        <a:t>Tasuku</a:t>
                      </a:r>
                      <a:r>
                        <a:rPr kumimoji="1" lang="en-US" altLang="ko-KR"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err="1" smtClean="0">
                          <a:ln>
                            <a:noFill/>
                          </a:ln>
                          <a:solidFill>
                            <a:schemeClr val="tx1"/>
                          </a:solidFill>
                          <a:effectLst/>
                          <a:latin typeface="Arial" charset="0"/>
                          <a:ea typeface="굴림" pitchFamily="50" charset="-127"/>
                        </a:rPr>
                        <a:t>Honjo</a:t>
                      </a:r>
                      <a:r>
                        <a:rPr kumimoji="1" lang="en-US" altLang="ko-KR" sz="1100" b="0" i="0" u="none" strike="noStrike" cap="none" normalizeH="0" baseline="0" dirty="0" smtClean="0">
                          <a:ln>
                            <a:noFill/>
                          </a:ln>
                          <a:solidFill>
                            <a:schemeClr val="tx1"/>
                          </a:solidFill>
                          <a:effectLst/>
                          <a:latin typeface="Arial" charset="0"/>
                          <a:ea typeface="굴림" pitchFamily="50" charset="-127"/>
                        </a:rPr>
                        <a:t> (Japan)</a:t>
                      </a:r>
                    </a:p>
                    <a:p>
                      <a:pPr marL="261938" marR="0" lvl="1" indent="-71438" algn="l" defTabSz="914400" rtl="0" eaLnBrk="1" fontAlgn="base" latinLnBrk="1" hangingPunct="1">
                        <a:lnSpc>
                          <a:spcPct val="100000"/>
                        </a:lnSpc>
                        <a:spcBef>
                          <a:spcPct val="20000"/>
                        </a:spcBef>
                        <a:spcAft>
                          <a:spcPct val="0"/>
                        </a:spcAft>
                        <a:buClrTx/>
                        <a:buSzTx/>
                        <a:buFontTx/>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Ms. Barbara Angus (US)</a:t>
                      </a:r>
                    </a:p>
                    <a:p>
                      <a:pPr marL="261938" marR="0" lvl="1" indent="-71438" algn="l" defTabSz="914400" rtl="0" eaLnBrk="1" fontAlgn="base" latinLnBrk="1" hangingPunct="1">
                        <a:lnSpc>
                          <a:spcPct val="100000"/>
                        </a:lnSpc>
                        <a:spcBef>
                          <a:spcPct val="20000"/>
                        </a:spcBef>
                        <a:spcAft>
                          <a:spcPct val="0"/>
                        </a:spcAft>
                        <a:buClrTx/>
                        <a:buSzTx/>
                        <a:buFont typeface="Arial" pitchFamily="34" charset="0"/>
                        <a:buChar char="•"/>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Ms. Giovanna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Arial" charset="0"/>
                        </a:rPr>
                        <a:t>Sparagna</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(US)</a:t>
                      </a:r>
                    </a:p>
                    <a:p>
                      <a:pPr marL="261938" marR="0" lvl="1" indent="-71438" algn="l" defTabSz="914400" rtl="0" eaLnBrk="1" fontAlgn="base" latinLnBrk="1" hangingPunct="1">
                        <a:lnSpc>
                          <a:spcPct val="100000"/>
                        </a:lnSpc>
                        <a:spcBef>
                          <a:spcPct val="20000"/>
                        </a:spcBef>
                        <a:spcAft>
                          <a:spcPct val="0"/>
                        </a:spcAft>
                        <a:buClrTx/>
                        <a:buSzTx/>
                        <a:buFont typeface="Arial" pitchFamily="34" charset="0"/>
                        <a:buChar char="•"/>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Mr. Michael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Arial" charset="0"/>
                        </a:rPr>
                        <a:t>Feder</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(US)  </a:t>
                      </a:r>
                    </a:p>
                    <a:p>
                      <a:pPr marL="261938" marR="0" lvl="1" indent="-71438" algn="l" defTabSz="914400" rtl="0" eaLnBrk="1" fontAlgn="base" latinLnBrk="1" hangingPunct="1">
                        <a:lnSpc>
                          <a:spcPct val="100000"/>
                        </a:lnSpc>
                        <a:spcBef>
                          <a:spcPct val="20000"/>
                        </a:spcBef>
                        <a:spcAft>
                          <a:spcPct val="0"/>
                        </a:spcAft>
                        <a:buClrTx/>
                        <a:buSzTx/>
                        <a:buFont typeface="Arial" pitchFamily="34" charset="0"/>
                        <a:buChar char="•"/>
                        <a:tabLst/>
                      </a:pP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Mr. Kyung-</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Arial" charset="0"/>
                        </a:rPr>
                        <a:t>Geun</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Lee (Korea)</a:t>
                      </a:r>
                      <a:endParaRPr kumimoji="1" lang="en-US"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Panelists : to be confirmed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Arial" charset="0"/>
                        <a:ea typeface="굴림" pitchFamily="50"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r>
              <a:tr h="317500">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15:30pm – 16:00pm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Coffee Break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18:00pm – 21:00pm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Culture Dinner (Invitation Only by President of IFA Korea)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68" name="Rectangle 207"/>
          <p:cNvSpPr>
            <a:spLocks noChangeArrowheads="1"/>
          </p:cNvSpPr>
          <p:nvPr/>
        </p:nvSpPr>
        <p:spPr bwMode="auto">
          <a:xfrm>
            <a:off x="549275" y="250825"/>
            <a:ext cx="4397375" cy="914400"/>
          </a:xfrm>
          <a:prstGeom prst="rect">
            <a:avLst/>
          </a:prstGeom>
          <a:noFill/>
          <a:ln w="9525">
            <a:noFill/>
            <a:miter lim="800000"/>
            <a:headEnd/>
            <a:tailEnd/>
          </a:ln>
        </p:spPr>
        <p:txBody>
          <a:bodyPr anchor="ctr">
            <a:spAutoFit/>
          </a:bodyPr>
          <a:lstStyle/>
          <a:p>
            <a:r>
              <a:rPr lang="en-US" altLang="ko-KR" sz="1600" dirty="0">
                <a:solidFill>
                  <a:srgbClr val="1C1C1C"/>
                </a:solidFill>
                <a:ea typeface="가는각진제목체" pitchFamily="18" charset="-127"/>
                <a:cs typeface="Arial" charset="0"/>
              </a:rPr>
              <a:t>China, Japan and Korea Tax Conference</a:t>
            </a:r>
          </a:p>
          <a:p>
            <a:r>
              <a:rPr lang="en-US" altLang="ko-KR" sz="1200" b="0" dirty="0">
                <a:solidFill>
                  <a:srgbClr val="1C1C1C"/>
                </a:solidFill>
                <a:latin typeface="굴림" pitchFamily="50" charset="-127"/>
                <a:ea typeface="가는각진제목체" pitchFamily="18" charset="-127"/>
                <a:cs typeface="Arial" charset="0"/>
              </a:rPr>
              <a:t>Seoul, Korea, 19-20 May 2010</a:t>
            </a:r>
          </a:p>
          <a:p>
            <a:endParaRPr lang="en-GB" altLang="ko-KR" sz="1200" b="0" dirty="0">
              <a:solidFill>
                <a:srgbClr val="1C1C1C"/>
              </a:solidFill>
              <a:latin typeface="굴림" pitchFamily="50" charset="-127"/>
              <a:ea typeface="가는각진제목체" pitchFamily="18" charset="-127"/>
              <a:cs typeface="Arial" charset="0"/>
            </a:endParaRPr>
          </a:p>
          <a:p>
            <a:endParaRPr lang="en-US" altLang="ko-KR" sz="1400" dirty="0">
              <a:solidFill>
                <a:srgbClr val="1C1C1C"/>
              </a:solidFill>
              <a:latin typeface="굴림" pitchFamily="50" charset="-127"/>
              <a:ea typeface="가는각진제목체" pitchFamily="18" charset="-127"/>
              <a:cs typeface="Arial" charset="0"/>
            </a:endParaRPr>
          </a:p>
        </p:txBody>
      </p:sp>
      <p:graphicFrame>
        <p:nvGraphicFramePr>
          <p:cNvPr id="7490" name="Group 322"/>
          <p:cNvGraphicFramePr>
            <a:graphicFrameLocks noGrp="1"/>
          </p:cNvGraphicFramePr>
          <p:nvPr/>
        </p:nvGraphicFramePr>
        <p:xfrm>
          <a:off x="549275" y="4932363"/>
          <a:ext cx="5903913" cy="2950210"/>
        </p:xfrm>
        <a:graphic>
          <a:graphicData uri="http://schemas.openxmlformats.org/drawingml/2006/table">
            <a:tbl>
              <a:tblPr/>
              <a:tblGrid>
                <a:gridCol w="1511300"/>
                <a:gridCol w="4392613"/>
              </a:tblGrid>
              <a:tr h="258763">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2nd Day     Thursday, 20 May 2010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25876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Subject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r>
              <a:tr h="4603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09:00am – 09:30am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100" b="1" i="0" u="none" strike="noStrike" cap="none" normalizeH="0" baseline="0" smtClean="0">
                          <a:ln>
                            <a:noFill/>
                          </a:ln>
                          <a:solidFill>
                            <a:schemeClr val="tx1"/>
                          </a:solidFill>
                          <a:effectLst/>
                          <a:latin typeface="Arial" charset="0"/>
                          <a:ea typeface="굴림" pitchFamily="50" charset="-127"/>
                        </a:rPr>
                        <a:t>International Tax Development</a:t>
                      </a:r>
                    </a:p>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Mr. Robert Couzin (Chairman of Scientific Committee, IFA)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877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09:30am – 10:00am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Coffee Break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12900">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10:00am – 12:00pm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Session III : Collective Investment Vehicle and Withholding Tax</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Moderator : Mr. Toshio </a:t>
                      </a:r>
                      <a:r>
                        <a:rPr kumimoji="1" lang="en-US" altLang="ko-KR" sz="1100" b="0" i="0" u="none" strike="noStrike" cap="none" normalizeH="0" baseline="0" dirty="0" err="1" smtClean="0">
                          <a:ln>
                            <a:noFill/>
                          </a:ln>
                          <a:solidFill>
                            <a:schemeClr val="tx1"/>
                          </a:solidFill>
                          <a:effectLst/>
                          <a:latin typeface="Arial" charset="0"/>
                          <a:ea typeface="굴림" pitchFamily="50" charset="-127"/>
                        </a:rPr>
                        <a:t>Miyatake</a:t>
                      </a:r>
                      <a:r>
                        <a:rPr kumimoji="1" lang="en-US" altLang="ko-KR" sz="1100" b="0" i="0" u="none" strike="noStrike" cap="none" normalizeH="0" baseline="0" dirty="0" smtClean="0">
                          <a:ln>
                            <a:noFill/>
                          </a:ln>
                          <a:solidFill>
                            <a:schemeClr val="tx1"/>
                          </a:solidFill>
                          <a:effectLst/>
                          <a:latin typeface="Arial" charset="0"/>
                          <a:ea typeface="굴림" pitchFamily="50" charset="-127"/>
                        </a:rPr>
                        <a:t> (Japan)</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Speakers</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바탕" pitchFamily="18" charset="-127"/>
                          <a:sym typeface="Symbol" pitchFamily="18" charset="2"/>
                        </a:rPr>
                        <a:t>     </a:t>
                      </a:r>
                      <a:r>
                        <a:rPr kumimoji="1" lang="en-US" altLang="ko-KR" sz="1100" b="0" i="0" u="none" strike="noStrike" cap="none" normalizeH="0" baseline="0" dirty="0" smtClean="0">
                          <a:ln>
                            <a:noFill/>
                          </a:ln>
                          <a:solidFill>
                            <a:schemeClr val="tx1"/>
                          </a:solidFill>
                          <a:effectLst/>
                          <a:latin typeface="Arial" charset="0"/>
                          <a:ea typeface="바탕" pitchFamily="18" charset="-127"/>
                          <a:cs typeface="Arial" charset="0"/>
                          <a:sym typeface="Symbol" pitchFamily="18" charset="2"/>
                        </a:rPr>
                        <a:t>• Ms. Moon-</a:t>
                      </a:r>
                      <a:r>
                        <a:rPr kumimoji="1" lang="en-US" altLang="ko-KR" sz="1100" b="0" i="0" u="none" strike="noStrike" cap="none" normalizeH="0" baseline="0" dirty="0" err="1" smtClean="0">
                          <a:ln>
                            <a:noFill/>
                          </a:ln>
                          <a:solidFill>
                            <a:schemeClr val="tx1"/>
                          </a:solidFill>
                          <a:effectLst/>
                          <a:latin typeface="Arial" charset="0"/>
                          <a:ea typeface="바탕" pitchFamily="18" charset="-127"/>
                          <a:cs typeface="Arial" charset="0"/>
                          <a:sym typeface="Symbol" pitchFamily="18" charset="2"/>
                        </a:rPr>
                        <a:t>Kyun</a:t>
                      </a:r>
                      <a:r>
                        <a:rPr kumimoji="1" lang="en-US" altLang="ko-KR" sz="1100" b="0" i="0" u="none" strike="noStrike" cap="none" normalizeH="0" baseline="0" dirty="0" smtClean="0">
                          <a:ln>
                            <a:noFill/>
                          </a:ln>
                          <a:solidFill>
                            <a:schemeClr val="tx1"/>
                          </a:solidFill>
                          <a:effectLst/>
                          <a:latin typeface="Arial" charset="0"/>
                          <a:ea typeface="바탕" pitchFamily="18" charset="-127"/>
                          <a:cs typeface="Arial" charset="0"/>
                          <a:sym typeface="Symbol" pitchFamily="18" charset="2"/>
                        </a:rPr>
                        <a:t> Cho</a:t>
                      </a:r>
                      <a:r>
                        <a:rPr kumimoji="1" lang="en-US" altLang="ko-KR" sz="1100" b="0" i="0" u="none" strike="noStrike" cap="none" normalizeH="0" baseline="0" dirty="0" smtClean="0">
                          <a:ln>
                            <a:noFill/>
                          </a:ln>
                          <a:solidFill>
                            <a:schemeClr val="tx1"/>
                          </a:solidFill>
                          <a:effectLst/>
                          <a:latin typeface="Arial" charset="0"/>
                          <a:ea typeface="굴림" pitchFamily="50" charset="-127"/>
                        </a:rPr>
                        <a:t> (Korea</a:t>
                      </a:r>
                      <a:r>
                        <a:rPr kumimoji="1" lang="en-US" altLang="ko-KR" sz="1100" b="0" i="0" u="none" strike="noStrike" cap="none" normalizeH="0" baseline="0" dirty="0" smtClean="0">
                          <a:ln>
                            <a:noFill/>
                          </a:ln>
                          <a:solidFill>
                            <a:schemeClr val="tx1"/>
                          </a:solidFill>
                          <a:effectLst/>
                          <a:latin typeface="Arial" charset="0"/>
                          <a:ea typeface="굴림" pitchFamily="50" charset="-127"/>
                        </a:rPr>
                        <a:t>)</a:t>
                      </a:r>
                      <a:endParaRPr kumimoji="1" lang="en-US"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a:t>
                      </a:r>
                      <a:r>
                        <a:rPr lang="en-US" altLang="ja-JP" sz="1100" dirty="0" smtClean="0">
                          <a:latin typeface="Arial" pitchFamily="34" charset="0"/>
                          <a:cs typeface="Arial" pitchFamily="34" charset="0"/>
                        </a:rPr>
                        <a:t>Ms. Yuko Miyazaki(Japan</a:t>
                      </a:r>
                      <a:r>
                        <a:rPr lang="ja-JP" altLang="en-US" sz="1100" dirty="0" smtClean="0">
                          <a:latin typeface="Arial" pitchFamily="34" charset="0"/>
                          <a:cs typeface="Arial" pitchFamily="34" charset="0"/>
                        </a:rPr>
                        <a:t>）</a:t>
                      </a:r>
                      <a:endParaRPr lang="en-US" altLang="ja-JP" sz="1100" dirty="0" smtClean="0">
                        <a:latin typeface="Arial" pitchFamily="34" charset="0"/>
                        <a:cs typeface="Arial" pitchFamily="34"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lang="en-US" altLang="ja-JP" sz="1100" dirty="0" smtClean="0">
                          <a:latin typeface="Arial" pitchFamily="34" charset="0"/>
                          <a:cs typeface="Arial" pitchFamily="34" charset="0"/>
                        </a:rPr>
                        <a:t>    </a:t>
                      </a:r>
                      <a:r>
                        <a:rPr kumimoji="1" lang="en-US" altLang="ko-KR"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a:t>
                      </a:r>
                      <a:r>
                        <a:rPr lang="en-US" altLang="ja-JP" sz="1100" dirty="0" smtClean="0">
                          <a:latin typeface="Arial" pitchFamily="34" charset="0"/>
                          <a:cs typeface="Arial" pitchFamily="34" charset="0"/>
                        </a:rPr>
                        <a:t>Mr. Yuji </a:t>
                      </a:r>
                      <a:r>
                        <a:rPr lang="en-US" altLang="ja-JP" sz="1100" dirty="0" err="1" smtClean="0">
                          <a:latin typeface="Arial" pitchFamily="34" charset="0"/>
                          <a:cs typeface="Arial" pitchFamily="34" charset="0"/>
                        </a:rPr>
                        <a:t>Miyaki</a:t>
                      </a:r>
                      <a:r>
                        <a:rPr lang="en-US" altLang="ja-JP" sz="1100" dirty="0" smtClean="0">
                          <a:latin typeface="Arial" pitchFamily="34" charset="0"/>
                          <a:cs typeface="Arial" pitchFamily="34" charset="0"/>
                        </a:rPr>
                        <a:t>, (Japan) </a:t>
                      </a:r>
                      <a:endParaRPr kumimoji="1" lang="en-US"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Panelists : to be confirmed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 name="Picture 11" descr="ifa1">
            <a:hlinkClick r:id="rId4"/>
          </p:cNvPr>
          <p:cNvPicPr>
            <a:picLocks noChangeAspect="1" noChangeArrowheads="1"/>
          </p:cNvPicPr>
          <p:nvPr/>
        </p:nvPicPr>
        <p:blipFill>
          <a:blip r:embed="rId5"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10" name="TextBox 9"/>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srcRect/>
          <a:stretch>
            <a:fillRect/>
          </a:stretch>
        </p:blipFill>
        <p:spPr bwMode="auto">
          <a:xfrm>
            <a:off x="5072074" y="184121"/>
            <a:ext cx="1356862" cy="965459"/>
          </a:xfrm>
          <a:prstGeom prst="rect">
            <a:avLst/>
          </a:prstGeom>
          <a:noFill/>
          <a:ln w="9525">
            <a:noFill/>
            <a:miter lim="800000"/>
            <a:headEnd/>
            <a:tailEnd/>
          </a:ln>
        </p:spPr>
      </p:pic>
      <p:graphicFrame>
        <p:nvGraphicFramePr>
          <p:cNvPr id="9539" name="Group 323"/>
          <p:cNvGraphicFramePr>
            <a:graphicFrameLocks noGrp="1"/>
          </p:cNvGraphicFramePr>
          <p:nvPr/>
        </p:nvGraphicFramePr>
        <p:xfrm>
          <a:off x="549275" y="1260475"/>
          <a:ext cx="5903913" cy="3384106"/>
        </p:xfrm>
        <a:graphic>
          <a:graphicData uri="http://schemas.openxmlformats.org/drawingml/2006/table">
            <a:tbl>
              <a:tblPr/>
              <a:tblGrid>
                <a:gridCol w="1511300"/>
                <a:gridCol w="4392613"/>
              </a:tblGrid>
              <a:tr h="180975">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2nd Day     Thursday, 20 May 2010</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212725">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Time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dirty="0" smtClean="0">
                          <a:ln>
                            <a:noFill/>
                          </a:ln>
                          <a:solidFill>
                            <a:schemeClr val="bg1"/>
                          </a:solidFill>
                          <a:effectLst/>
                          <a:latin typeface="Arial" charset="0"/>
                          <a:ea typeface="굴림" pitchFamily="50" charset="-127"/>
                        </a:rPr>
                        <a:t>Subject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F910C"/>
                    </a:solidFill>
                  </a:tcPr>
                </a:tc>
              </a:tr>
              <a:tr h="23971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12:00pm – 13:30pm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Lunch</a:t>
                      </a:r>
                      <a:r>
                        <a:rPr kumimoji="1" lang="ja-JP" altLang="en-US" sz="1100" b="0" i="0" u="none" strike="noStrike" cap="none" normalizeH="0" baseline="0" dirty="0" smtClean="0">
                          <a:ln>
                            <a:noFill/>
                          </a:ln>
                          <a:solidFill>
                            <a:schemeClr val="tx1"/>
                          </a:solidFill>
                          <a:effectLst/>
                          <a:latin typeface="Arial" charset="0"/>
                          <a:ea typeface="굴림" pitchFamily="50" charset="-127"/>
                        </a:rPr>
                        <a:t>　</a:t>
                      </a:r>
                      <a:r>
                        <a:rPr lang="en-US" altLang="ja-JP" sz="1100" dirty="0" smtClean="0">
                          <a:latin typeface="Arial" pitchFamily="34" charset="0"/>
                          <a:cs typeface="Arial" pitchFamily="34" charset="0"/>
                        </a:rPr>
                        <a:t>Luncheon Speaker: Prof. Hiroshi Kaneko, Ex-chairman of </a:t>
                      </a:r>
                    </a:p>
                    <a:p>
                      <a:pPr marL="0" marR="0" lvl="0" indent="0" algn="l" defTabSz="914400" rtl="0" eaLnBrk="1" fontAlgn="base" latinLnBrk="1" hangingPunct="1">
                        <a:lnSpc>
                          <a:spcPct val="100000"/>
                        </a:lnSpc>
                        <a:spcBef>
                          <a:spcPct val="20000"/>
                        </a:spcBef>
                        <a:spcAft>
                          <a:spcPct val="0"/>
                        </a:spcAft>
                        <a:buClrTx/>
                        <a:buSzTx/>
                        <a:buFontTx/>
                        <a:buNone/>
                        <a:tabLst/>
                      </a:pPr>
                      <a:r>
                        <a:rPr lang="en-US" altLang="ja-JP" sz="1100" dirty="0" smtClean="0">
                          <a:latin typeface="Arial" pitchFamily="34" charset="0"/>
                          <a:cs typeface="Arial" pitchFamily="34" charset="0"/>
                        </a:rPr>
                        <a:t>IFA Japanese Branch.</a:t>
                      </a:r>
                      <a:endParaRPr kumimoji="1" lang="en-GB" altLang="ko-KR" sz="11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7538">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13:30pm – 17:00pm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1" i="0" u="none" strike="noStrike" cap="none" normalizeH="0" baseline="0" dirty="0" smtClean="0">
                          <a:ln>
                            <a:noFill/>
                          </a:ln>
                          <a:solidFill>
                            <a:schemeClr val="tx1"/>
                          </a:solidFill>
                          <a:effectLst/>
                          <a:latin typeface="Arial" charset="0"/>
                          <a:ea typeface="굴림" pitchFamily="50" charset="-127"/>
                        </a:rPr>
                        <a:t>Session IV: Transfer pricing documentation and advance pricing agreement</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Moderator : Mr. </a:t>
                      </a:r>
                      <a:r>
                        <a:rPr kumimoji="1" lang="en-US" altLang="ko-KR" sz="1100" b="0" i="0" u="none" strike="noStrike" cap="none" normalizeH="0" baseline="0" dirty="0" err="1" smtClean="0">
                          <a:ln>
                            <a:noFill/>
                          </a:ln>
                          <a:solidFill>
                            <a:schemeClr val="tx1"/>
                          </a:solidFill>
                          <a:effectLst/>
                          <a:latin typeface="Arial" charset="0"/>
                          <a:ea typeface="굴림" pitchFamily="50" charset="-127"/>
                        </a:rPr>
                        <a:t>Yunjun</a:t>
                      </a:r>
                      <a:r>
                        <a:rPr kumimoji="1" lang="en-US" altLang="ko-KR" sz="1100" b="0" i="0" u="none" strike="noStrike" cap="none" normalizeH="0" baseline="0" dirty="0" smtClean="0">
                          <a:ln>
                            <a:noFill/>
                          </a:ln>
                          <a:solidFill>
                            <a:schemeClr val="tx1"/>
                          </a:solidFill>
                          <a:effectLst/>
                          <a:latin typeface="Arial" charset="0"/>
                          <a:ea typeface="굴림" pitchFamily="50" charset="-127"/>
                        </a:rPr>
                        <a:t> Park (Korea)</a:t>
                      </a: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Speakers</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defRPr/>
                      </a:pPr>
                      <a:r>
                        <a:rPr kumimoji="1" lang="en-US" altLang="ko-KR" sz="1100" b="0" i="0" u="none" strike="noStrike" cap="none" normalizeH="0" baseline="0" dirty="0" smtClean="0">
                          <a:ln>
                            <a:noFill/>
                          </a:ln>
                          <a:solidFill>
                            <a:schemeClr val="tx1"/>
                          </a:solidFill>
                          <a:effectLst/>
                          <a:latin typeface="Arial" charset="0"/>
                          <a:ea typeface="바탕" pitchFamily="18" charset="-127"/>
                          <a:sym typeface="Symbol" pitchFamily="18" charset="2"/>
                        </a:rPr>
                        <a:t>      </a:t>
                      </a:r>
                      <a:r>
                        <a:rPr kumimoji="1" lang="en-US" altLang="ko-KR" sz="1100" b="0" i="0" u="none" strike="noStrike" cap="none" normalizeH="0" baseline="0" dirty="0" smtClean="0">
                          <a:ln>
                            <a:noFill/>
                          </a:ln>
                          <a:solidFill>
                            <a:schemeClr val="tx1"/>
                          </a:solidFill>
                          <a:effectLst/>
                          <a:latin typeface="Arial" charset="0"/>
                          <a:ea typeface="바탕" pitchFamily="18" charset="-127"/>
                          <a:cs typeface="Arial" charset="0"/>
                          <a:sym typeface="Symbol" pitchFamily="18" charset="2"/>
                        </a:rPr>
                        <a:t>• Ms. </a:t>
                      </a:r>
                      <a:r>
                        <a:rPr lang="en-US" altLang="ko-KR" sz="1100" b="0" kern="1200" baseline="0" dirty="0" smtClean="0">
                          <a:solidFill>
                            <a:schemeClr val="tx1"/>
                          </a:solidFill>
                          <a:latin typeface="Arial" pitchFamily="34" charset="0"/>
                          <a:ea typeface="+mn-ea"/>
                          <a:cs typeface="Arial" pitchFamily="34" charset="0"/>
                        </a:rPr>
                        <a:t>Sun </a:t>
                      </a:r>
                      <a:r>
                        <a:rPr lang="en-US" altLang="ko-KR" sz="1100" b="0" kern="1200" baseline="0" dirty="0" err="1" smtClean="0">
                          <a:solidFill>
                            <a:schemeClr val="tx1"/>
                          </a:solidFill>
                          <a:latin typeface="Arial" pitchFamily="34" charset="0"/>
                          <a:ea typeface="+mn-ea"/>
                          <a:cs typeface="Arial" pitchFamily="34" charset="0"/>
                        </a:rPr>
                        <a:t>Yimin</a:t>
                      </a:r>
                      <a:r>
                        <a:rPr lang="en-US" altLang="ko-KR" sz="1100" b="0" kern="1200" baseline="0" dirty="0" smtClean="0">
                          <a:solidFill>
                            <a:schemeClr val="tx1"/>
                          </a:solidFill>
                          <a:latin typeface="Arial" pitchFamily="34" charset="0"/>
                          <a:ea typeface="+mn-ea"/>
                          <a:cs typeface="Arial" pitchFamily="34" charset="0"/>
                        </a:rPr>
                        <a:t> (China)</a:t>
                      </a:r>
                      <a:endParaRPr kumimoji="1" lang="en-US"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Prof.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Arial" charset="0"/>
                        </a:rPr>
                        <a:t>Kazufumi</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a:t>
                      </a:r>
                      <a:r>
                        <a:rPr kumimoji="1" lang="en-US" altLang="ko-KR" sz="1100" b="0" i="0" u="none" strike="noStrike" cap="none" normalizeH="0" baseline="0" dirty="0" err="1" smtClean="0">
                          <a:ln>
                            <a:noFill/>
                          </a:ln>
                          <a:solidFill>
                            <a:schemeClr val="tx1"/>
                          </a:solidFill>
                          <a:effectLst/>
                          <a:latin typeface="Arial" charset="0"/>
                          <a:ea typeface="굴림" pitchFamily="50" charset="-127"/>
                          <a:cs typeface="Arial" charset="0"/>
                        </a:rPr>
                        <a:t>Iimori</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(Japan)</a:t>
                      </a:r>
                      <a:r>
                        <a:rPr kumimoji="1" lang="en-US" altLang="ko-KR" sz="1100" b="0" i="0" u="none" strike="noStrike" cap="none" normalizeH="0" baseline="0" dirty="0" smtClean="0">
                          <a:ln>
                            <a:noFill/>
                          </a:ln>
                          <a:solidFill>
                            <a:schemeClr val="tx1"/>
                          </a:solidFill>
                          <a:effectLst/>
                          <a:latin typeface="Arial" charset="0"/>
                          <a:ea typeface="굴림" pitchFamily="50" charset="-127"/>
                        </a:rPr>
                        <a:t> </a:t>
                      </a:r>
                    </a:p>
                    <a:p>
                      <a:pPr marL="0" marR="0" lvl="0" indent="0" algn="l" defTabSz="914400" rtl="0" eaLnBrk="1" fontAlgn="base" latinLnBrk="1" hangingPunct="1">
                        <a:lnSpc>
                          <a:spcPct val="100000"/>
                        </a:lnSpc>
                        <a:spcBef>
                          <a:spcPct val="20000"/>
                        </a:spcBef>
                        <a:spcAft>
                          <a:spcPct val="0"/>
                        </a:spcAft>
                        <a:buClrTx/>
                        <a:buSzTx/>
                        <a:buFont typeface="Wingdings" pitchFamily="2" charset="2"/>
                        <a:buNone/>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a:t>
                      </a:r>
                      <a:r>
                        <a:rPr kumimoji="1" lang="en-US" altLang="ko-KR" sz="1100" b="0" i="0" u="none" strike="noStrike" cap="none" normalizeH="0" baseline="0" dirty="0" smtClean="0">
                          <a:ln>
                            <a:noFill/>
                          </a:ln>
                          <a:solidFill>
                            <a:schemeClr val="tx1"/>
                          </a:solidFill>
                          <a:effectLst/>
                          <a:latin typeface="Arial" charset="0"/>
                          <a:ea typeface="굴림" pitchFamily="50" charset="-127"/>
                          <a:cs typeface="Arial" charset="0"/>
                        </a:rPr>
                        <a:t>• Mr. Henry An (Korea)</a:t>
                      </a:r>
                      <a:endParaRPr kumimoji="1" lang="en-US" altLang="ko-KR" sz="1100" b="0" i="0" u="none" strike="noStrike" cap="none" normalizeH="0" baseline="0" dirty="0" smtClean="0">
                        <a:ln>
                          <a:noFill/>
                        </a:ln>
                        <a:solidFill>
                          <a:schemeClr val="tx1"/>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 typeface="Wingdings" pitchFamily="2" charset="2"/>
                        <a:buChar char="Ø"/>
                        <a:tabLst/>
                      </a:pPr>
                      <a:r>
                        <a:rPr kumimoji="1" lang="en-US" altLang="ko-KR" sz="1100" b="0" i="0" u="none" strike="noStrike" cap="none" normalizeH="0" baseline="0" dirty="0" smtClean="0">
                          <a:ln>
                            <a:noFill/>
                          </a:ln>
                          <a:solidFill>
                            <a:schemeClr val="tx1"/>
                          </a:solidFill>
                          <a:effectLst/>
                          <a:latin typeface="Arial" charset="0"/>
                          <a:ea typeface="굴림" pitchFamily="50" charset="-127"/>
                        </a:rPr>
                        <a:t> Panelists : to be confirmed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dirty="0" smtClean="0">
                          <a:ln>
                            <a:noFill/>
                          </a:ln>
                          <a:solidFill>
                            <a:schemeClr val="tx1"/>
                          </a:solidFill>
                          <a:effectLst/>
                          <a:latin typeface="Arial" charset="0"/>
                          <a:ea typeface="굴림" pitchFamily="50" charset="-127"/>
                        </a:rPr>
                        <a:t>15:00pm – 15:30pm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Coffee Break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971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17:00pm – 17:15pm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1" i="0" u="none" strike="noStrike" cap="none" normalizeH="0" baseline="0" smtClean="0">
                          <a:ln>
                            <a:noFill/>
                          </a:ln>
                          <a:solidFill>
                            <a:schemeClr val="tx1"/>
                          </a:solidFill>
                          <a:effectLst/>
                          <a:latin typeface="Arial" charset="0"/>
                          <a:ea typeface="굴림" pitchFamily="50" charset="-127"/>
                        </a:rPr>
                        <a:t>Closing speech</a:t>
                      </a:r>
                      <a:r>
                        <a:rPr kumimoji="1" lang="en-GB" altLang="ko-KR" sz="1100" b="0" i="0" u="none" strike="noStrike" cap="none" normalizeH="0" baseline="0" smtClean="0">
                          <a:ln>
                            <a:noFill/>
                          </a:ln>
                          <a:solidFill>
                            <a:schemeClr val="tx1"/>
                          </a:solidFill>
                          <a:effectLst/>
                          <a:latin typeface="Arial" charset="0"/>
                          <a:ea typeface="굴림" pitchFamily="50" charset="-127"/>
                        </a:rPr>
                        <a:t> : Ex-President of IFA Korea (Mr. Woo-Taik Kim)</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95" name="Rectangle 186"/>
          <p:cNvSpPr>
            <a:spLocks noChangeArrowheads="1"/>
          </p:cNvSpPr>
          <p:nvPr/>
        </p:nvSpPr>
        <p:spPr bwMode="auto">
          <a:xfrm>
            <a:off x="549275" y="250825"/>
            <a:ext cx="4397375" cy="914400"/>
          </a:xfrm>
          <a:prstGeom prst="rect">
            <a:avLst/>
          </a:prstGeom>
          <a:noFill/>
          <a:ln w="9525">
            <a:noFill/>
            <a:miter lim="800000"/>
            <a:headEnd/>
            <a:tailEnd/>
          </a:ln>
        </p:spPr>
        <p:txBody>
          <a:bodyPr anchor="ctr">
            <a:spAutoFit/>
          </a:bodyPr>
          <a:lstStyle/>
          <a:p>
            <a:r>
              <a:rPr lang="en-US" altLang="ko-KR" sz="1600" dirty="0">
                <a:solidFill>
                  <a:srgbClr val="1C1C1C"/>
                </a:solidFill>
                <a:ea typeface="가는각진제목체" pitchFamily="18" charset="-127"/>
                <a:cs typeface="Arial" charset="0"/>
              </a:rPr>
              <a:t>China, Japan and Korea Tax Conference</a:t>
            </a:r>
          </a:p>
          <a:p>
            <a:r>
              <a:rPr lang="en-US" altLang="ko-KR" sz="1200" b="0" dirty="0">
                <a:solidFill>
                  <a:srgbClr val="1C1C1C"/>
                </a:solidFill>
                <a:latin typeface="굴림" pitchFamily="50" charset="-127"/>
                <a:ea typeface="가는각진제목체" pitchFamily="18" charset="-127"/>
                <a:cs typeface="Arial" charset="0"/>
              </a:rPr>
              <a:t>Seoul, Korea, 19-20 May 2010</a:t>
            </a:r>
          </a:p>
          <a:p>
            <a:endParaRPr lang="en-GB" altLang="ko-KR" sz="1200" b="0" dirty="0">
              <a:solidFill>
                <a:srgbClr val="1C1C1C"/>
              </a:solidFill>
              <a:latin typeface="굴림" pitchFamily="50" charset="-127"/>
              <a:ea typeface="가는각진제목체" pitchFamily="18" charset="-127"/>
              <a:cs typeface="Arial" charset="0"/>
            </a:endParaRPr>
          </a:p>
          <a:p>
            <a:endParaRPr lang="en-US" altLang="ko-KR" sz="1400" dirty="0">
              <a:solidFill>
                <a:srgbClr val="1C1C1C"/>
              </a:solidFill>
              <a:latin typeface="굴림" pitchFamily="50" charset="-127"/>
              <a:ea typeface="가는각진제목체" pitchFamily="18" charset="-127"/>
              <a:cs typeface="Arial" charset="0"/>
            </a:endParaRPr>
          </a:p>
        </p:txBody>
      </p:sp>
      <p:graphicFrame>
        <p:nvGraphicFramePr>
          <p:cNvPr id="9519" name="Group 303"/>
          <p:cNvGraphicFramePr>
            <a:graphicFrameLocks noGrp="1"/>
          </p:cNvGraphicFramePr>
          <p:nvPr/>
        </p:nvGraphicFramePr>
        <p:xfrm>
          <a:off x="549275" y="4697413"/>
          <a:ext cx="5903913" cy="1028065"/>
        </p:xfrm>
        <a:graphic>
          <a:graphicData uri="http://schemas.openxmlformats.org/drawingml/2006/table">
            <a:tbl>
              <a:tblPr/>
              <a:tblGrid>
                <a:gridCol w="5903913"/>
              </a:tblGrid>
              <a:tr h="134938">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Arial" charset="0"/>
                          <a:ea typeface="굴림" pitchFamily="50" charset="-127"/>
                        </a:rPr>
                        <a:t>Exhibitor Sponsors </a:t>
                      </a:r>
                      <a:r>
                        <a:rPr kumimoji="1" lang="en-US" altLang="ko-KR" sz="1000" b="0" i="0" u="none" strike="noStrike" cap="none" normalizeH="0" baseline="0" dirty="0" smtClean="0">
                          <a:ln>
                            <a:noFill/>
                          </a:ln>
                          <a:solidFill>
                            <a:schemeClr val="tx1"/>
                          </a:solidFill>
                          <a:effectLst/>
                          <a:latin typeface="Arial" charset="0"/>
                          <a:ea typeface="굴림" pitchFamily="50" charset="-127"/>
                        </a:rPr>
                        <a:t>(to be amended)</a:t>
                      </a:r>
                      <a:endParaRPr kumimoji="1" lang="en-US" altLang="ko-KR" sz="1000" b="1" i="0" u="none" strike="noStrike" cap="none" normalizeH="0" baseline="0" dirty="0" smtClean="0">
                        <a:ln>
                          <a:noFill/>
                        </a:ln>
                        <a:solidFill>
                          <a:schemeClr val="tx1"/>
                        </a:solidFill>
                        <a:effectLst/>
                        <a:latin typeface="Arial" charset="0"/>
                        <a:ea typeface="굴림" pitchFamily="50" charset="-127"/>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IBFD</a:t>
                      </a: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a:t>
                      </a:r>
                      <a:r>
                        <a:rPr kumimoji="1" lang="en-US" altLang="ko-KR" sz="1000" b="0" i="0" u="none" strike="noStrike" cap="none" normalizeH="0" baseline="0" dirty="0" err="1" smtClean="0">
                          <a:ln>
                            <a:noFill/>
                          </a:ln>
                          <a:solidFill>
                            <a:schemeClr val="tx1"/>
                          </a:solidFill>
                          <a:effectLst/>
                          <a:latin typeface="Arial" charset="0"/>
                          <a:ea typeface="굴림" pitchFamily="50" charset="-127"/>
                        </a:rPr>
                        <a:t>Taxmann</a:t>
                      </a:r>
                      <a:endParaRPr kumimoji="1" lang="en-GB" altLang="ko-KR" sz="1000" b="1" i="0" u="none" strike="noStrike" cap="none" normalizeH="0" baseline="0" dirty="0" smtClean="0">
                        <a:ln>
                          <a:noFill/>
                        </a:ln>
                        <a:solidFill>
                          <a:srgbClr val="FF0000"/>
                        </a:solidFill>
                        <a:effectLst/>
                        <a:latin typeface="Arial" charset="0"/>
                        <a:ea typeface="굴림" pitchFamily="50" charset="-127"/>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9530" name="Group 314"/>
          <p:cNvGraphicFramePr>
            <a:graphicFrameLocks noGrp="1"/>
          </p:cNvGraphicFramePr>
          <p:nvPr/>
        </p:nvGraphicFramePr>
        <p:xfrm>
          <a:off x="549275" y="5948363"/>
          <a:ext cx="5903913" cy="1402080"/>
        </p:xfrm>
        <a:graphic>
          <a:graphicData uri="http://schemas.openxmlformats.org/drawingml/2006/table">
            <a:tbl>
              <a:tblPr/>
              <a:tblGrid>
                <a:gridCol w="5903913"/>
              </a:tblGrid>
              <a:tr h="134938">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1" i="0" u="none" strike="noStrike" cap="none" normalizeH="0" baseline="0" dirty="0" smtClean="0">
                          <a:ln>
                            <a:noFill/>
                          </a:ln>
                          <a:solidFill>
                            <a:schemeClr val="tx1"/>
                          </a:solidFill>
                          <a:effectLst/>
                          <a:latin typeface="Arial" charset="0"/>
                          <a:ea typeface="굴림" pitchFamily="50" charset="-127"/>
                        </a:rPr>
                        <a:t>Sponsors List </a:t>
                      </a:r>
                      <a:r>
                        <a:rPr kumimoji="1" lang="en-US" altLang="ko-KR" sz="1000" b="0" i="0" u="none" strike="noStrike" cap="none" normalizeH="0" baseline="0" dirty="0" smtClean="0">
                          <a:ln>
                            <a:noFill/>
                          </a:ln>
                          <a:solidFill>
                            <a:schemeClr val="tx1"/>
                          </a:solidFill>
                          <a:effectLst/>
                          <a:latin typeface="Arial" charset="0"/>
                          <a:ea typeface="굴림" pitchFamily="50" charset="-127"/>
                        </a:rPr>
                        <a:t>(to be amended)</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4225">
                <a:tc>
                  <a:txBody>
                    <a:bodyPr/>
                    <a:lstStyle/>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Korea Chamber of Commerce and Industry (KCCI)</a:t>
                      </a: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American Chamber of Commerce Korea (AMCHAM)</a:t>
                      </a: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European Union Chamber of Commerce Korea (EUCCK)</a:t>
                      </a: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Samsung, LG, POSCO</a:t>
                      </a: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chemeClr val="tx1"/>
                          </a:solidFill>
                          <a:effectLst/>
                          <a:latin typeface="Arial" charset="0"/>
                          <a:ea typeface="굴림" pitchFamily="50" charset="-127"/>
                        </a:rPr>
                        <a:t>  PricewaterhouseCoopers, E</a:t>
                      </a:r>
                      <a:r>
                        <a:rPr kumimoji="1" lang="en-US" altLang="ko-KR" sz="900" b="0" i="0" u="none" strike="noStrike" cap="none" normalizeH="0" baseline="0" dirty="0" smtClean="0">
                          <a:ln>
                            <a:noFill/>
                          </a:ln>
                          <a:solidFill>
                            <a:schemeClr val="tx1"/>
                          </a:solidFill>
                          <a:effectLst/>
                          <a:latin typeface="Arial" charset="0"/>
                          <a:ea typeface="굴림" pitchFamily="50" charset="-127"/>
                        </a:rPr>
                        <a:t>RNST</a:t>
                      </a:r>
                      <a:r>
                        <a:rPr kumimoji="1" lang="en-US" altLang="ko-KR" sz="1000" b="0" i="0" u="none" strike="noStrike" cap="none" normalizeH="0" baseline="0" dirty="0" smtClean="0">
                          <a:ln>
                            <a:noFill/>
                          </a:ln>
                          <a:solidFill>
                            <a:schemeClr val="tx1"/>
                          </a:solidFill>
                          <a:effectLst/>
                          <a:latin typeface="Arial" charset="0"/>
                          <a:ea typeface="굴림" pitchFamily="50" charset="-127"/>
                        </a:rPr>
                        <a:t>&amp;Y</a:t>
                      </a:r>
                      <a:r>
                        <a:rPr kumimoji="1" lang="en-US" altLang="ko-KR" sz="900" b="0" i="0" u="none" strike="noStrike" cap="none" normalizeH="0" baseline="0" dirty="0" smtClean="0">
                          <a:ln>
                            <a:noFill/>
                          </a:ln>
                          <a:solidFill>
                            <a:schemeClr val="tx1"/>
                          </a:solidFill>
                          <a:effectLst/>
                          <a:latin typeface="Arial" charset="0"/>
                          <a:ea typeface="굴림" pitchFamily="50" charset="-127"/>
                        </a:rPr>
                        <a:t>OUNG</a:t>
                      </a:r>
                      <a:r>
                        <a:rPr kumimoji="1" lang="en-US" altLang="ko-KR" sz="1000" b="0" i="0" u="none" strike="noStrike" cap="none" normalizeH="0" baseline="0" dirty="0" smtClean="0">
                          <a:ln>
                            <a:noFill/>
                          </a:ln>
                          <a:solidFill>
                            <a:schemeClr val="tx1"/>
                          </a:solidFill>
                          <a:effectLst/>
                          <a:latin typeface="Arial" charset="0"/>
                          <a:ea typeface="굴림" pitchFamily="50" charset="-127"/>
                        </a:rPr>
                        <a:t>, Deloitte, KPMG </a:t>
                      </a:r>
                      <a:endParaRPr kumimoji="1" lang="en-US" altLang="ko-KR" sz="1000" b="0" i="0" u="none" strike="noStrike" cap="none" normalizeH="0" baseline="0" dirty="0" smtClean="0">
                        <a:ln>
                          <a:noFill/>
                        </a:ln>
                        <a:solidFill>
                          <a:srgbClr val="FF0000"/>
                        </a:solidFill>
                        <a:effectLst/>
                        <a:latin typeface="Arial" charset="0"/>
                        <a:ea typeface="굴림" pitchFamily="50" charset="-127"/>
                      </a:endParaRPr>
                    </a:p>
                    <a:p>
                      <a:pPr marL="0" marR="0" lvl="0" indent="0" algn="l" defTabSz="914400" rtl="0" eaLnBrk="1" fontAlgn="base" latinLnBrk="1" hangingPunct="1">
                        <a:lnSpc>
                          <a:spcPct val="100000"/>
                        </a:lnSpc>
                        <a:spcBef>
                          <a:spcPct val="20000"/>
                        </a:spcBef>
                        <a:spcAft>
                          <a:spcPct val="0"/>
                        </a:spcAft>
                        <a:buClrTx/>
                        <a:buSzTx/>
                        <a:buFontTx/>
                        <a:buNone/>
                        <a:tabLst>
                          <a:tab pos="190500" algn="l"/>
                        </a:tabLst>
                      </a:pPr>
                      <a:r>
                        <a:rPr kumimoji="1" lang="en-US" altLang="ko-KR" sz="1000" b="0" i="0" u="none" strike="noStrike" cap="none" normalizeH="0" baseline="0" dirty="0" smtClean="0">
                          <a:ln>
                            <a:noFill/>
                          </a:ln>
                          <a:solidFill>
                            <a:srgbClr val="FF0000"/>
                          </a:solidFill>
                          <a:effectLst/>
                          <a:latin typeface="Arial" charset="0"/>
                          <a:ea typeface="굴림" pitchFamily="50" charset="-127"/>
                        </a:rPr>
                        <a:t>  </a:t>
                      </a:r>
                      <a:r>
                        <a:rPr kumimoji="1" lang="en-US" altLang="ko-KR" sz="1000" b="0" i="0" u="none" strike="noStrike" cap="none" normalizeH="0" baseline="0" dirty="0" smtClean="0">
                          <a:ln>
                            <a:noFill/>
                          </a:ln>
                          <a:solidFill>
                            <a:schemeClr val="tx1"/>
                          </a:solidFill>
                          <a:effectLst/>
                          <a:latin typeface="Arial" charset="0"/>
                          <a:ea typeface="굴림" pitchFamily="50" charset="-127"/>
                        </a:rPr>
                        <a:t>Kim &amp; Chang, </a:t>
                      </a:r>
                      <a:r>
                        <a:rPr kumimoji="1" lang="en-US" altLang="ko-KR" sz="1000" b="0" i="0" u="none" strike="noStrike" cap="none" normalizeH="0" baseline="0" dirty="0" err="1" smtClean="0">
                          <a:ln>
                            <a:noFill/>
                          </a:ln>
                          <a:solidFill>
                            <a:schemeClr val="tx1"/>
                          </a:solidFill>
                          <a:effectLst/>
                          <a:latin typeface="Arial" charset="0"/>
                          <a:ea typeface="굴림" pitchFamily="50" charset="-127"/>
                        </a:rPr>
                        <a:t>Yulchon</a:t>
                      </a:r>
                      <a:r>
                        <a:rPr kumimoji="1" lang="en-US" altLang="ko-KR" sz="1000" b="0" i="0" u="none" strike="noStrike" cap="none" normalizeH="0" baseline="0" dirty="0" smtClean="0">
                          <a:ln>
                            <a:noFill/>
                          </a:ln>
                          <a:solidFill>
                            <a:schemeClr val="tx1"/>
                          </a:solidFill>
                          <a:effectLst/>
                          <a:latin typeface="Arial" charset="0"/>
                          <a:ea typeface="굴림" pitchFamily="50" charset="-127"/>
                        </a:rPr>
                        <a:t>, </a:t>
                      </a:r>
                      <a:r>
                        <a:rPr kumimoji="1" lang="en-US" altLang="ko-KR" sz="1000" b="0" i="0" u="none" strike="noStrike" cap="none" normalizeH="0" baseline="0" dirty="0" err="1" smtClean="0">
                          <a:ln>
                            <a:noFill/>
                          </a:ln>
                          <a:solidFill>
                            <a:schemeClr val="tx1"/>
                          </a:solidFill>
                          <a:effectLst/>
                          <a:latin typeface="Arial" charset="0"/>
                          <a:ea typeface="굴림" pitchFamily="50" charset="-127"/>
                        </a:rPr>
                        <a:t>Bae</a:t>
                      </a:r>
                      <a:r>
                        <a:rPr kumimoji="1" lang="en-US" altLang="ko-KR" sz="1000" b="0" i="0" u="none" strike="noStrike" cap="none" normalizeH="0" baseline="0" dirty="0" smtClean="0">
                          <a:ln>
                            <a:noFill/>
                          </a:ln>
                          <a:solidFill>
                            <a:schemeClr val="tx1"/>
                          </a:solidFill>
                          <a:effectLst/>
                          <a:latin typeface="Arial" charset="0"/>
                          <a:ea typeface="굴림" pitchFamily="50" charset="-127"/>
                        </a:rPr>
                        <a:t> Kim &amp; Lee, Shin &amp; Kim, Lee &amp; </a:t>
                      </a:r>
                      <a:r>
                        <a:rPr kumimoji="1" lang="en-US" altLang="ko-KR" sz="1000" b="0" i="0" u="none" strike="noStrike" cap="none" normalizeH="0" baseline="0" dirty="0" err="1" smtClean="0">
                          <a:ln>
                            <a:noFill/>
                          </a:ln>
                          <a:solidFill>
                            <a:schemeClr val="tx1"/>
                          </a:solidFill>
                          <a:effectLst/>
                          <a:latin typeface="Arial" charset="0"/>
                          <a:ea typeface="굴림" pitchFamily="50" charset="-127"/>
                        </a:rPr>
                        <a:t>Ko</a:t>
                      </a:r>
                      <a:endParaRPr kumimoji="1" lang="en-GB" altLang="ko-KR" sz="1000" b="0" i="0" u="none" strike="noStrike" cap="none" normalizeH="0" baseline="0" dirty="0" smtClean="0">
                        <a:ln>
                          <a:noFill/>
                        </a:ln>
                        <a:solidFill>
                          <a:schemeClr val="tx1"/>
                        </a:solidFill>
                        <a:effectLst/>
                        <a:latin typeface="Arial" charset="0"/>
                        <a:ea typeface="굴림" pitchFamily="50" charset="-127"/>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0" name="Picture 11" descr="ifa1">
            <a:hlinkClick r:id="rId4"/>
          </p:cNvPr>
          <p:cNvPicPr>
            <a:picLocks noChangeAspect="1" noChangeArrowheads="1"/>
          </p:cNvPicPr>
          <p:nvPr/>
        </p:nvPicPr>
        <p:blipFill>
          <a:blip r:embed="rId5"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11" name="TextBox 10"/>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88913" y="639763"/>
            <a:ext cx="1965325" cy="290512"/>
          </a:xfrm>
          <a:prstGeom prst="rect">
            <a:avLst/>
          </a:prstGeom>
          <a:noFill/>
          <a:ln w="9525" algn="ctr">
            <a:noFill/>
            <a:miter lim="800000"/>
            <a:headEnd/>
            <a:tailEnd/>
          </a:ln>
        </p:spPr>
        <p:txBody>
          <a:bodyPr wrap="none">
            <a:spAutoFit/>
          </a:bodyPr>
          <a:lstStyle/>
          <a:p>
            <a:r>
              <a:rPr lang="en-GB" altLang="ko-KR"/>
              <a:t>REGISTRATION FORM</a:t>
            </a:r>
          </a:p>
        </p:txBody>
      </p:sp>
      <p:sp>
        <p:nvSpPr>
          <p:cNvPr id="8195" name="Text Box 3"/>
          <p:cNvSpPr txBox="1">
            <a:spLocks noChangeArrowheads="1"/>
          </p:cNvSpPr>
          <p:nvPr/>
        </p:nvSpPr>
        <p:spPr bwMode="auto">
          <a:xfrm>
            <a:off x="111148" y="2071670"/>
            <a:ext cx="6604000" cy="246221"/>
          </a:xfrm>
          <a:prstGeom prst="rect">
            <a:avLst/>
          </a:prstGeom>
          <a:noFill/>
          <a:ln w="9525" algn="ctr">
            <a:noFill/>
            <a:miter lim="800000"/>
            <a:headEnd/>
            <a:tailEnd/>
          </a:ln>
        </p:spPr>
        <p:txBody>
          <a:bodyPr>
            <a:spAutoFit/>
          </a:bodyPr>
          <a:lstStyle/>
          <a:p>
            <a:r>
              <a:rPr lang="en-GB" altLang="ko-KR" sz="1000" b="0" dirty="0" smtClean="0"/>
              <a:t> (</a:t>
            </a:r>
            <a:r>
              <a:rPr lang="en-GB" altLang="ko-KR" sz="1000" b="0" dirty="0"/>
              <a:t>Please type or print in block letters and check appropriate </a:t>
            </a:r>
            <a:r>
              <a:rPr lang="en-GB" altLang="ko-KR" sz="1000" b="0" dirty="0" smtClean="0"/>
              <a:t>boxes)</a:t>
            </a:r>
            <a:endParaRPr lang="en-GB" altLang="ko-KR" sz="1000" b="0" dirty="0"/>
          </a:p>
        </p:txBody>
      </p:sp>
      <p:graphicFrame>
        <p:nvGraphicFramePr>
          <p:cNvPr id="19460" name="Group 4"/>
          <p:cNvGraphicFramePr>
            <a:graphicFrameLocks noGrp="1"/>
          </p:cNvGraphicFramePr>
          <p:nvPr/>
        </p:nvGraphicFramePr>
        <p:xfrm>
          <a:off x="141288" y="2357422"/>
          <a:ext cx="6669087" cy="2020258"/>
        </p:xfrm>
        <a:graphic>
          <a:graphicData uri="http://schemas.openxmlformats.org/drawingml/2006/table">
            <a:tbl>
              <a:tblPr/>
              <a:tblGrid>
                <a:gridCol w="695325"/>
                <a:gridCol w="182562"/>
                <a:gridCol w="233363"/>
                <a:gridCol w="663575"/>
                <a:gridCol w="288925"/>
                <a:gridCol w="254000"/>
                <a:gridCol w="249237"/>
                <a:gridCol w="288925"/>
                <a:gridCol w="479425"/>
                <a:gridCol w="182563"/>
                <a:gridCol w="849312"/>
                <a:gridCol w="182563"/>
                <a:gridCol w="182562"/>
                <a:gridCol w="355600"/>
                <a:gridCol w="469900"/>
                <a:gridCol w="182563"/>
                <a:gridCol w="928687"/>
              </a:tblGrid>
              <a:tr h="0">
                <a:tc gridSpan="17">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dirty="0" smtClean="0">
                          <a:ln>
                            <a:noFill/>
                          </a:ln>
                          <a:solidFill>
                            <a:schemeClr val="tx2"/>
                          </a:solidFill>
                          <a:effectLst/>
                          <a:latin typeface="Arial" charset="0"/>
                          <a:ea typeface="굴림" pitchFamily="50" charset="-127"/>
                        </a:rPr>
                        <a:t>Name of Participant</a:t>
                      </a:r>
                      <a:r>
                        <a:rPr kumimoji="1" lang="en-GB" altLang="ko-KR" sz="1000" b="0" i="0" u="none" strike="noStrike" cap="none" normalizeH="0" baseline="0" dirty="0" smtClean="0">
                          <a:ln>
                            <a:noFill/>
                          </a:ln>
                          <a:solidFill>
                            <a:schemeClr val="tx2"/>
                          </a:solidFill>
                          <a:effectLst/>
                          <a:latin typeface="Arial" charset="0"/>
                          <a:ea typeface="굴림" pitchFamily="50" charset="-127"/>
                        </a:rPr>
                        <a:t>:   </a:t>
                      </a: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 Prof.    Dr.    Mr.    Ms.</a:t>
                      </a:r>
                    </a:p>
                  </a:txBody>
                  <a:tcPr horzOverflow="overflow">
                    <a:lnL cap="flat">
                      <a:noFill/>
                    </a:lnL>
                    <a:lnR cap="flat">
                      <a:noFill/>
                    </a:lnR>
                    <a:lnT cap="fla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44463">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Family name:</a:t>
                      </a: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4">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First name</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rPr>
                        <a:t>Middle initial</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굴림" pitchFamily="50" charset="-127"/>
                        <a:ea typeface="굴림" pitchFamily="50" charset="-127"/>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82898">
                <a:tc gridSpan="4">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Company/Organisation:</a:t>
                      </a: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13">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Arial" charset="0"/>
                        <a:ea typeface="굴림" pitchFamily="50" charset="-127"/>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44463">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Position:</a:t>
                      </a: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gridSpan="15">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Arial" charset="0"/>
                        <a:ea typeface="굴림" pitchFamily="50" charset="-127"/>
                      </a:endParaRP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44463">
                <a:tc gridSpan="5">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dirty="0" smtClean="0">
                          <a:ln>
                            <a:noFill/>
                          </a:ln>
                          <a:solidFill>
                            <a:schemeClr val="tx2"/>
                          </a:solidFill>
                          <a:effectLst/>
                          <a:latin typeface="Arial" charset="0"/>
                          <a:ea typeface="굴림" pitchFamily="50" charset="-127"/>
                          <a:sym typeface="Symbol" pitchFamily="18" charset="2"/>
                        </a:rPr>
                        <a:t>Address:</a:t>
                      </a: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   Office   Home</a:t>
                      </a: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12">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44463">
                <a:tc gridSpan="17">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1" i="0" u="none" strike="noStrike" cap="none" normalizeH="0" baseline="0" dirty="0" smtClean="0">
                        <a:ln>
                          <a:noFill/>
                        </a:ln>
                        <a:solidFill>
                          <a:schemeClr val="tx2"/>
                        </a:solidFill>
                        <a:effectLst/>
                        <a:latin typeface="Arial" charset="0"/>
                        <a:ea typeface="굴림" pitchFamily="50" charset="-127"/>
                        <a:sym typeface="Symbol" pitchFamily="18" charset="2"/>
                      </a:endParaRPr>
                    </a:p>
                  </a:txBody>
                  <a:tcPr horzOverflow="overflow">
                    <a:lnL cap="flat">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42875">
                <a:tc gridSpan="6">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1" i="0" u="none" strike="noStrike" cap="none" normalizeH="0" baseline="0" dirty="0" smtClean="0">
                        <a:ln>
                          <a:noFill/>
                        </a:ln>
                        <a:solidFill>
                          <a:schemeClr val="tx2"/>
                        </a:solidFill>
                        <a:effectLst/>
                        <a:latin typeface="Arial" charset="0"/>
                        <a:ea typeface="굴림" pitchFamily="50" charset="-127"/>
                        <a:sym typeface="Symbol" pitchFamily="18" charset="2"/>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1"/>
                          </a:solidFill>
                          <a:effectLst/>
                          <a:latin typeface="Arial" charset="0"/>
                          <a:ea typeface="굴림" pitchFamily="50" charset="-127"/>
                        </a:rPr>
                        <a:t>Postal code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1"/>
                          </a:solidFill>
                          <a:effectLst/>
                          <a:latin typeface="Arial" charset="0"/>
                          <a:ea typeface="굴림" pitchFamily="50" charset="-127"/>
                        </a:rPr>
                        <a:t>Country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굴림" pitchFamily="50" charset="-127"/>
                        <a:ea typeface="굴림" pitchFamily="50" charset="-127"/>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r>
              <a:tr h="14446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Phone:</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Arial" charset="0"/>
                        <a:ea typeface="굴림" pitchFamily="50" charset="-127"/>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1"/>
                          </a:solidFill>
                          <a:effectLst/>
                          <a:latin typeface="Arial" charset="0"/>
                          <a:ea typeface="굴림" pitchFamily="50" charset="-127"/>
                        </a:rPr>
                        <a:t>Fax:</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Arial" charset="0"/>
                        <a:ea typeface="굴림" pitchFamily="50" charset="-127"/>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1"/>
                          </a:solidFill>
                          <a:effectLst/>
                          <a:latin typeface="Arial" charset="0"/>
                          <a:ea typeface="굴림" pitchFamily="50" charset="-127"/>
                        </a:rPr>
                        <a:t>E-mail:</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8229" name="Text Box 54"/>
          <p:cNvSpPr txBox="1">
            <a:spLocks noChangeArrowheads="1"/>
          </p:cNvSpPr>
          <p:nvPr/>
        </p:nvSpPr>
        <p:spPr bwMode="auto">
          <a:xfrm>
            <a:off x="115888" y="4357686"/>
            <a:ext cx="6742112" cy="2246769"/>
          </a:xfrm>
          <a:prstGeom prst="rect">
            <a:avLst/>
          </a:prstGeom>
          <a:noFill/>
          <a:ln w="9525" algn="ctr">
            <a:noFill/>
            <a:miter lim="800000"/>
            <a:headEnd/>
            <a:tailEnd/>
          </a:ln>
        </p:spPr>
        <p:txBody>
          <a:bodyPr>
            <a:spAutoFit/>
          </a:bodyPr>
          <a:lstStyle/>
          <a:p>
            <a:pPr>
              <a:spcBef>
                <a:spcPct val="10000"/>
              </a:spcBef>
              <a:spcAft>
                <a:spcPct val="10000"/>
              </a:spcAft>
            </a:pPr>
            <a:r>
              <a:rPr lang="en-GB" altLang="ko-KR" sz="1000" dirty="0"/>
              <a:t>Membership:</a:t>
            </a:r>
          </a:p>
          <a:p>
            <a:pPr>
              <a:spcBef>
                <a:spcPct val="10000"/>
              </a:spcBef>
              <a:spcAft>
                <a:spcPct val="10000"/>
              </a:spcAft>
              <a:buFont typeface="Symbol" pitchFamily="18" charset="2"/>
              <a:buChar char=""/>
            </a:pPr>
            <a:r>
              <a:rPr lang="en-GB" altLang="ko-KR" sz="1000" b="0" dirty="0">
                <a:sym typeface="Symbol" pitchFamily="18" charset="2"/>
              </a:rPr>
              <a:t> IFA Member		Membership number:</a:t>
            </a:r>
          </a:p>
          <a:p>
            <a:pPr>
              <a:spcBef>
                <a:spcPct val="10000"/>
              </a:spcBef>
              <a:spcAft>
                <a:spcPct val="10000"/>
              </a:spcAft>
              <a:buFont typeface="Symbol" pitchFamily="18" charset="2"/>
              <a:buChar char=""/>
            </a:pPr>
            <a:r>
              <a:rPr lang="en-GB" altLang="ko-KR" sz="1000" b="0" dirty="0">
                <a:sym typeface="Symbol" pitchFamily="18" charset="2"/>
              </a:rPr>
              <a:t> Non-Member	To apply for membership, please go to </a:t>
            </a:r>
            <a:r>
              <a:rPr lang="en-GB" altLang="ko-KR" sz="1000" b="0" u="sng" dirty="0">
                <a:sym typeface="Symbol" pitchFamily="18" charset="2"/>
                <a:hlinkClick r:id="rId3"/>
              </a:rPr>
              <a:t>www.ifa.nl</a:t>
            </a:r>
            <a:r>
              <a:rPr lang="en-GB" altLang="ko-KR" sz="1000" b="0" dirty="0">
                <a:sym typeface="Symbol" pitchFamily="18" charset="2"/>
              </a:rPr>
              <a:t> or </a:t>
            </a:r>
            <a:r>
              <a:rPr lang="en-GB" altLang="ko-KR" sz="1000" b="0" dirty="0">
                <a:sym typeface="Symbol" pitchFamily="18" charset="2"/>
                <a:hlinkClick r:id="rId4"/>
              </a:rPr>
              <a:t>www.ifakorea.org</a:t>
            </a:r>
            <a:r>
              <a:rPr lang="en-GB" altLang="ko-KR" sz="1000" b="0" dirty="0">
                <a:sym typeface="Symbol" pitchFamily="18" charset="2"/>
              </a:rPr>
              <a:t> </a:t>
            </a:r>
            <a:endParaRPr lang="en-GB" altLang="ko-KR" sz="1000" dirty="0">
              <a:solidFill>
                <a:schemeClr val="tx1"/>
              </a:solidFill>
              <a:sym typeface="Symbol" pitchFamily="18" charset="2"/>
            </a:endParaRPr>
          </a:p>
          <a:p>
            <a:pPr>
              <a:spcBef>
                <a:spcPct val="10000"/>
              </a:spcBef>
              <a:spcAft>
                <a:spcPct val="10000"/>
              </a:spcAft>
              <a:buFont typeface="Symbol" pitchFamily="18" charset="2"/>
              <a:buNone/>
            </a:pPr>
            <a:r>
              <a:rPr lang="en-GB" altLang="ko-KR" sz="1000" dirty="0">
                <a:solidFill>
                  <a:schemeClr val="tx1"/>
                </a:solidFill>
                <a:sym typeface="Symbol" pitchFamily="18" charset="2"/>
              </a:rPr>
              <a:t>Contact details during the IFA Tax Conference: </a:t>
            </a:r>
            <a:r>
              <a:rPr lang="en-GB" altLang="ko-KR" sz="1000" b="0" dirty="0">
                <a:solidFill>
                  <a:schemeClr val="tx1"/>
                </a:solidFill>
                <a:sym typeface="Symbol" pitchFamily="18" charset="2"/>
              </a:rPr>
              <a:t>I can be contacted by E-mail and / or Mobile phone:</a:t>
            </a:r>
          </a:p>
          <a:p>
            <a:pPr>
              <a:spcBef>
                <a:spcPct val="10000"/>
              </a:spcBef>
              <a:spcAft>
                <a:spcPct val="10000"/>
              </a:spcAft>
              <a:buFont typeface="Symbol" pitchFamily="18" charset="2"/>
              <a:buNone/>
            </a:pPr>
            <a:r>
              <a:rPr lang="en-GB" altLang="ko-KR" sz="1000" b="0" dirty="0">
                <a:solidFill>
                  <a:schemeClr val="tx1"/>
                </a:solidFill>
                <a:sym typeface="Symbol" pitchFamily="18" charset="2"/>
              </a:rPr>
              <a:t>E-mail address:</a:t>
            </a:r>
            <a:r>
              <a:rPr lang="en-GB" altLang="ko-KR" sz="1000" dirty="0">
                <a:solidFill>
                  <a:schemeClr val="tx1"/>
                </a:solidFill>
                <a:sym typeface="Symbol" pitchFamily="18" charset="2"/>
              </a:rPr>
              <a:t> </a:t>
            </a:r>
            <a:r>
              <a:rPr lang="en-GB" altLang="ko-KR" sz="1000" b="0" dirty="0">
                <a:solidFill>
                  <a:schemeClr val="tx1"/>
                </a:solidFill>
                <a:sym typeface="Symbol" pitchFamily="18" charset="2"/>
              </a:rPr>
              <a:t>_____________________________Mobile phone number: ___________________</a:t>
            </a:r>
          </a:p>
          <a:p>
            <a:pPr>
              <a:spcBef>
                <a:spcPct val="10000"/>
              </a:spcBef>
              <a:spcAft>
                <a:spcPct val="10000"/>
              </a:spcAft>
              <a:buFont typeface="Symbol" pitchFamily="18" charset="2"/>
              <a:buNone/>
            </a:pPr>
            <a:r>
              <a:rPr lang="en-GB" altLang="ko-KR" sz="1000" dirty="0">
                <a:solidFill>
                  <a:schemeClr val="tx1"/>
                </a:solidFill>
                <a:sym typeface="Symbol" pitchFamily="18" charset="2"/>
              </a:rPr>
              <a:t>Name of Accompanying Persons, if any:</a:t>
            </a:r>
          </a:p>
          <a:p>
            <a:pPr>
              <a:spcBef>
                <a:spcPct val="10000"/>
              </a:spcBef>
              <a:spcAft>
                <a:spcPct val="10000"/>
              </a:spcAft>
              <a:buFont typeface="Symbol" pitchFamily="18" charset="2"/>
              <a:buNone/>
            </a:pPr>
            <a:r>
              <a:rPr lang="en-GB" altLang="ko-KR" sz="1000" b="0" dirty="0">
                <a:solidFill>
                  <a:schemeClr val="tx1"/>
                </a:solidFill>
                <a:sym typeface="Symbol" pitchFamily="18" charset="2"/>
              </a:rPr>
              <a:t>An accompanying person is a participant’s spouse, partner, child or other personal relation who does not have a business or scientific interest in the Conference.                                        Cultural Event Participation</a:t>
            </a:r>
          </a:p>
          <a:p>
            <a:pPr>
              <a:spcBef>
                <a:spcPct val="10000"/>
              </a:spcBef>
              <a:spcAft>
                <a:spcPct val="10000"/>
              </a:spcAft>
              <a:buFont typeface="Symbol" pitchFamily="18" charset="2"/>
              <a:buChar char=""/>
            </a:pPr>
            <a:r>
              <a:rPr lang="en-GB" altLang="ko-KR" sz="1000" b="0" dirty="0">
                <a:sym typeface="Symbol" pitchFamily="18" charset="2"/>
              </a:rPr>
              <a:t> Mr.   </a:t>
            </a:r>
            <a:r>
              <a:rPr lang="en-GB" altLang="ko-KR" sz="1000" dirty="0">
                <a:sym typeface="Symbol" pitchFamily="18" charset="2"/>
              </a:rPr>
              <a:t> </a:t>
            </a:r>
            <a:r>
              <a:rPr lang="en-GB" altLang="ko-KR" sz="1000" b="0" dirty="0">
                <a:sym typeface="Symbol" pitchFamily="18" charset="2"/>
              </a:rPr>
              <a:t>Ms.    Family name _________________  First name ___________________</a:t>
            </a:r>
          </a:p>
          <a:p>
            <a:pPr>
              <a:spcBef>
                <a:spcPct val="10000"/>
              </a:spcBef>
              <a:spcAft>
                <a:spcPct val="10000"/>
              </a:spcAft>
              <a:buFont typeface="Symbol" pitchFamily="18" charset="2"/>
              <a:buChar char=""/>
            </a:pPr>
            <a:r>
              <a:rPr lang="en-GB" altLang="ko-KR" sz="1000" b="0" dirty="0">
                <a:sym typeface="Symbol" pitchFamily="18" charset="2"/>
              </a:rPr>
              <a:t> Mr.    Ms.    Family name _________________  First name ___________________</a:t>
            </a:r>
            <a:r>
              <a:rPr lang="en-GB" altLang="ko-KR" sz="1000" dirty="0">
                <a:sym typeface="Symbol" pitchFamily="18" charset="2"/>
              </a:rPr>
              <a:t> </a:t>
            </a:r>
          </a:p>
          <a:p>
            <a:pPr>
              <a:spcBef>
                <a:spcPct val="10000"/>
              </a:spcBef>
              <a:spcAft>
                <a:spcPct val="10000"/>
              </a:spcAft>
              <a:buFont typeface="Symbol" pitchFamily="18" charset="2"/>
              <a:buNone/>
            </a:pPr>
            <a:endParaRPr lang="en-GB" altLang="ko-KR" sz="1000" dirty="0" smtClean="0">
              <a:solidFill>
                <a:schemeClr val="tx1"/>
              </a:solidFill>
              <a:sym typeface="Symbol" pitchFamily="18" charset="2"/>
            </a:endParaRPr>
          </a:p>
          <a:p>
            <a:pPr>
              <a:spcBef>
                <a:spcPct val="10000"/>
              </a:spcBef>
              <a:spcAft>
                <a:spcPct val="10000"/>
              </a:spcAft>
              <a:buFont typeface="Symbol" pitchFamily="18" charset="2"/>
              <a:buNone/>
            </a:pPr>
            <a:r>
              <a:rPr lang="en-GB" altLang="ko-KR" sz="1000" dirty="0" smtClean="0">
                <a:solidFill>
                  <a:schemeClr val="tx1"/>
                </a:solidFill>
                <a:sym typeface="Symbol" pitchFamily="18" charset="2"/>
              </a:rPr>
              <a:t>Registration Fees:</a:t>
            </a:r>
            <a:endParaRPr lang="en-GB" altLang="ko-KR" sz="1000" dirty="0">
              <a:solidFill>
                <a:schemeClr val="tx1"/>
              </a:solidFill>
              <a:sym typeface="Symbol" pitchFamily="18" charset="2"/>
            </a:endParaRPr>
          </a:p>
        </p:txBody>
      </p:sp>
      <p:graphicFrame>
        <p:nvGraphicFramePr>
          <p:cNvPr id="19511" name="Group 55"/>
          <p:cNvGraphicFramePr>
            <a:graphicFrameLocks noGrp="1"/>
          </p:cNvGraphicFramePr>
          <p:nvPr/>
        </p:nvGraphicFramePr>
        <p:xfrm>
          <a:off x="3500438" y="4500562"/>
          <a:ext cx="1439862" cy="259080"/>
        </p:xfrm>
        <a:graphic>
          <a:graphicData uri="http://schemas.openxmlformats.org/drawingml/2006/table">
            <a:tbl>
              <a:tblPr/>
              <a:tblGrid>
                <a:gridCol w="287337"/>
                <a:gridCol w="288925"/>
                <a:gridCol w="287338"/>
                <a:gridCol w="288925"/>
                <a:gridCol w="287337"/>
              </a:tblGrid>
              <a:tr h="142876">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굴림" pitchFamily="50" charset="-127"/>
                        <a:ea typeface="굴림" pitchFamily="50"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굴림" pitchFamily="50" charset="-127"/>
                        <a:ea typeface="굴림" pitchFamily="50"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44" name="Text Box 70"/>
          <p:cNvSpPr txBox="1">
            <a:spLocks noChangeArrowheads="1"/>
          </p:cNvSpPr>
          <p:nvPr/>
        </p:nvSpPr>
        <p:spPr bwMode="auto">
          <a:xfrm>
            <a:off x="115912" y="7715272"/>
            <a:ext cx="6742112" cy="828675"/>
          </a:xfrm>
          <a:prstGeom prst="rect">
            <a:avLst/>
          </a:prstGeom>
          <a:noFill/>
          <a:ln w="9525" algn="ctr">
            <a:noFill/>
            <a:miter lim="800000"/>
            <a:headEnd/>
            <a:tailEnd/>
          </a:ln>
        </p:spPr>
        <p:txBody>
          <a:bodyPr>
            <a:spAutoFit/>
          </a:bodyPr>
          <a:lstStyle/>
          <a:p>
            <a:pPr>
              <a:spcBef>
                <a:spcPct val="10000"/>
              </a:spcBef>
              <a:spcAft>
                <a:spcPct val="10000"/>
              </a:spcAft>
            </a:pPr>
            <a:r>
              <a:rPr lang="en-GB" altLang="ko-KR" sz="1000" b="0" dirty="0">
                <a:sym typeface="Symbol" pitchFamily="18" charset="2"/>
              </a:rPr>
              <a:t> I agree:  I do not agree:</a:t>
            </a:r>
          </a:p>
          <a:p>
            <a:pPr>
              <a:spcBef>
                <a:spcPct val="10000"/>
              </a:spcBef>
              <a:spcAft>
                <a:spcPct val="10000"/>
              </a:spcAft>
              <a:buFont typeface="Symbol" pitchFamily="18" charset="2"/>
              <a:buNone/>
            </a:pPr>
            <a:r>
              <a:rPr lang="en-GB" altLang="ko-KR" sz="1000" b="0" dirty="0">
                <a:sym typeface="Symbol" pitchFamily="18" charset="2"/>
              </a:rPr>
              <a:t>That my personal details be published in the List of Participants for the Tax Conference.</a:t>
            </a:r>
          </a:p>
          <a:p>
            <a:pPr>
              <a:spcBef>
                <a:spcPct val="10000"/>
              </a:spcBef>
              <a:spcAft>
                <a:spcPct val="10000"/>
              </a:spcAft>
              <a:buFont typeface="Symbol" pitchFamily="18" charset="2"/>
              <a:buNone/>
            </a:pPr>
            <a:r>
              <a:rPr lang="en-GB" altLang="ko-KR" sz="1000" b="0" dirty="0">
                <a:sym typeface="Symbol" pitchFamily="18" charset="2"/>
              </a:rPr>
              <a:t>During the Congress the List of Participants will be made available to participants.  Sponsors and third parties organising events may be supplied with List of Participants before the Conference</a:t>
            </a:r>
            <a:r>
              <a:rPr lang="en-GB" altLang="ko-KR" b="0" dirty="0">
                <a:sym typeface="Symbol" pitchFamily="18" charset="2"/>
              </a:rPr>
              <a:t>.</a:t>
            </a:r>
          </a:p>
        </p:txBody>
      </p:sp>
      <p:graphicFrame>
        <p:nvGraphicFramePr>
          <p:cNvPr id="19573" name="Group 117"/>
          <p:cNvGraphicFramePr>
            <a:graphicFrameLocks noGrp="1"/>
          </p:cNvGraphicFramePr>
          <p:nvPr/>
        </p:nvGraphicFramePr>
        <p:xfrm>
          <a:off x="1262072" y="6643702"/>
          <a:ext cx="3524250" cy="1036320"/>
        </p:xfrm>
        <a:graphic>
          <a:graphicData uri="http://schemas.openxmlformats.org/drawingml/2006/table">
            <a:tbl>
              <a:tblPr/>
              <a:tblGrid>
                <a:gridCol w="1719262"/>
                <a:gridCol w="1804988"/>
              </a:tblGrid>
              <a:tr h="184898">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1"/>
                          </a:solidFill>
                          <a:effectLst/>
                          <a:latin typeface="Arial" charset="0"/>
                          <a:ea typeface="굴림" pitchFamily="50" charset="-127"/>
                        </a:rPr>
                        <a:t>Category</a:t>
                      </a:r>
                    </a:p>
                  </a:txBody>
                  <a:tcPr anchor="b"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1"/>
                          </a:solidFill>
                          <a:effectLst/>
                          <a:latin typeface="Arial" charset="0"/>
                          <a:ea typeface="굴림" pitchFamily="50" charset="-127"/>
                        </a:rPr>
                        <a:t>By 18 May 2010</a:t>
                      </a: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460">
                <a:tc>
                  <a:txBody>
                    <a:bodyPr/>
                    <a:lstStyle/>
                    <a:p>
                      <a:pPr marL="0" marR="0" lvl="0" indent="0" algn="l" defTabSz="914400" rtl="0" eaLnBrk="1" fontAlgn="base" latinLnBrk="1" hangingPunct="1">
                        <a:lnSpc>
                          <a:spcPct val="100000"/>
                        </a:lnSpc>
                        <a:spcBef>
                          <a:spcPct val="20000"/>
                        </a:spcBef>
                        <a:spcAft>
                          <a:spcPct val="0"/>
                        </a:spcAft>
                        <a:buClrTx/>
                        <a:buSzTx/>
                        <a:buFont typeface="Symbol" pitchFamily="18" charset="2"/>
                        <a:buChar char=""/>
                        <a:tabLst/>
                      </a:pPr>
                      <a:r>
                        <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rPr>
                        <a:t> Participant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1"/>
                          </a:solidFill>
                          <a:effectLst/>
                          <a:latin typeface="Arial" charset="0"/>
                          <a:ea typeface="굴림" pitchFamily="50" charset="-127"/>
                        </a:rPr>
                        <a:t>US$300, Euro225 or KRW300,000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0460">
                <a:tc>
                  <a:txBody>
                    <a:bodyPr/>
                    <a:lstStyle/>
                    <a:p>
                      <a:pPr marL="0" marR="0" lvl="0" indent="0" algn="l" defTabSz="914400" rtl="0" eaLnBrk="1" fontAlgn="base" latinLnBrk="1" hangingPunct="1">
                        <a:lnSpc>
                          <a:spcPct val="100000"/>
                        </a:lnSpc>
                        <a:spcBef>
                          <a:spcPct val="20000"/>
                        </a:spcBef>
                        <a:spcAft>
                          <a:spcPct val="0"/>
                        </a:spcAft>
                        <a:buClrTx/>
                        <a:buSzTx/>
                        <a:buFont typeface="Symbol" pitchFamily="18" charset="2"/>
                        <a:buChar char=""/>
                        <a:tabLst/>
                      </a:pP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 Accompanying Person</a:t>
                      </a:r>
                      <a:endParaRPr kumimoji="1" lang="en-GB" altLang="ko-KR" sz="1000" b="0" i="0" u="none" strike="noStrike" cap="none" normalizeH="0" baseline="0" dirty="0" smtClean="0">
                        <a:ln>
                          <a:noFill/>
                        </a:ln>
                        <a:solidFill>
                          <a:schemeClr val="tx1"/>
                        </a:solidFill>
                        <a:effectLst/>
                        <a:latin typeface="Arial" charset="0"/>
                        <a:ea typeface="굴림" pitchFamily="50"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1"/>
                          </a:solidFill>
                          <a:effectLst/>
                          <a:latin typeface="Arial" charset="0"/>
                          <a:ea typeface="굴림" pitchFamily="50" charset="-127"/>
                        </a:rPr>
                        <a:t>US$200, Euro150 or KRW200,000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555" name="Group 99"/>
          <p:cNvGraphicFramePr>
            <a:graphicFrameLocks noGrp="1"/>
          </p:cNvGraphicFramePr>
          <p:nvPr/>
        </p:nvGraphicFramePr>
        <p:xfrm>
          <a:off x="115888" y="855663"/>
          <a:ext cx="6626225" cy="1158240"/>
        </p:xfrm>
        <a:graphic>
          <a:graphicData uri="http://schemas.openxmlformats.org/drawingml/2006/table">
            <a:tbl>
              <a:tblPr/>
              <a:tblGrid>
                <a:gridCol w="6626225"/>
              </a:tblGrid>
              <a:tr h="79216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굴림" pitchFamily="50" charset="-127"/>
                          <a:ea typeface="굴림" pitchFamily="50" charset="-127"/>
                        </a:rPr>
                        <a:t>We highly recommend completing the ONLINE REGISTRATION form through the Conference website </a:t>
                      </a:r>
                      <a:r>
                        <a:rPr kumimoji="1" lang="en-GB" altLang="ko-KR" sz="1000" b="0" i="0" u="none" strike="noStrike" cap="none" normalizeH="0" baseline="0" dirty="0" smtClean="0">
                          <a:ln>
                            <a:noFill/>
                          </a:ln>
                          <a:solidFill>
                            <a:schemeClr val="tx1"/>
                          </a:solidFill>
                          <a:effectLst/>
                          <a:latin typeface="굴림" pitchFamily="50" charset="-127"/>
                          <a:ea typeface="굴림" pitchFamily="50" charset="-127"/>
                          <a:hlinkClick r:id="rId4"/>
                        </a:rPr>
                        <a:t>www.ifakorea.org</a:t>
                      </a:r>
                      <a:r>
                        <a:rPr kumimoji="1" lang="en-GB" altLang="ko-KR" sz="1000" b="0" i="0" u="none" strike="noStrike" cap="none" normalizeH="0" baseline="0" dirty="0" smtClean="0">
                          <a:ln>
                            <a:noFill/>
                          </a:ln>
                          <a:solidFill>
                            <a:schemeClr val="tx1"/>
                          </a:solidFill>
                          <a:effectLst/>
                          <a:latin typeface="굴림" pitchFamily="50" charset="-127"/>
                          <a:ea typeface="굴림" pitchFamily="50" charset="-127"/>
                        </a:rPr>
                        <a:t>.  If you do not register online, please complete one form per participant, </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and</a:t>
                      </a:r>
                      <a:r>
                        <a:rPr kumimoji="1" lang="en-GB" altLang="ko-KR" sz="1000" b="0" i="0" u="none" strike="noStrike" cap="none" normalizeH="0" baseline="0" dirty="0" smtClean="0">
                          <a:ln>
                            <a:noFill/>
                          </a:ln>
                          <a:solidFill>
                            <a:schemeClr val="tx1"/>
                          </a:solidFill>
                          <a:effectLst/>
                          <a:latin typeface="굴림" pitchFamily="50" charset="-127"/>
                          <a:ea typeface="굴림" pitchFamily="50" charset="-127"/>
                        </a:rPr>
                        <a:t> return to:</a:t>
                      </a:r>
                    </a:p>
                    <a:p>
                      <a:pPr marL="0" marR="0" lvl="0" indent="0" algn="l" defTabSz="914400" rtl="0" eaLnBrk="1" fontAlgn="base" latinLnBrk="1" hangingPunct="1">
                        <a:lnSpc>
                          <a:spcPct val="100000"/>
                        </a:lnSpc>
                        <a:spcBef>
                          <a:spcPct val="0"/>
                        </a:spcBef>
                        <a:spcAft>
                          <a:spcPct val="0"/>
                        </a:spcAft>
                        <a:buClrTx/>
                        <a:buSzTx/>
                        <a:buFontTx/>
                        <a:buNone/>
                        <a:tabLst/>
                      </a:pPr>
                      <a:endParaRPr kumimoji="1" lang="en-GB" altLang="ko-KR" sz="1000" b="0" i="0" u="none" strike="noStrike" cap="none" normalizeH="0" baseline="0" dirty="0" smtClean="0">
                        <a:ln>
                          <a:noFill/>
                        </a:ln>
                        <a:solidFill>
                          <a:srgbClr val="FF0000"/>
                        </a:solidFill>
                        <a:effectLst/>
                        <a:latin typeface="굴림" pitchFamily="50" charset="-127"/>
                        <a:ea typeface="굴림" pitchFamily="50" charset="-127"/>
                      </a:endParaRPr>
                    </a:p>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굴림" pitchFamily="50" charset="-127"/>
                          <a:ea typeface="굴림" pitchFamily="50" charset="-127"/>
                        </a:rPr>
                        <a:t>    </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Secretary General of IFA Korea: David Jin-Young Lee</a:t>
                      </a:r>
                    </a:p>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a:t>
                      </a:r>
                      <a:r>
                        <a:rPr kumimoji="1" lang="en-US" altLang="ko-KR" sz="1000" b="0" i="0" u="none" strike="noStrike" cap="none" normalizeH="0" baseline="0" dirty="0" err="1" smtClean="0">
                          <a:ln>
                            <a:noFill/>
                          </a:ln>
                          <a:solidFill>
                            <a:schemeClr val="tx1"/>
                          </a:solidFill>
                          <a:effectLst/>
                          <a:latin typeface="굴림" pitchFamily="50" charset="-127"/>
                          <a:ea typeface="굴림" pitchFamily="50" charset="-127"/>
                        </a:rPr>
                        <a:t>Samil</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PricewaterhouseCoopers, LS </a:t>
                      </a:r>
                      <a:r>
                        <a:rPr kumimoji="1" lang="en-US" altLang="ko-KR" sz="1000" b="0" i="0" u="none" strike="noStrike" cap="none" normalizeH="0" baseline="0" dirty="0" err="1" smtClean="0">
                          <a:ln>
                            <a:noFill/>
                          </a:ln>
                          <a:solidFill>
                            <a:schemeClr val="tx1"/>
                          </a:solidFill>
                          <a:effectLst/>
                          <a:latin typeface="굴림" pitchFamily="50" charset="-127"/>
                          <a:ea typeface="굴림" pitchFamily="50" charset="-127"/>
                        </a:rPr>
                        <a:t>Yongsan</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Tower, 15</a:t>
                      </a:r>
                      <a:r>
                        <a:rPr kumimoji="1" lang="en-US" altLang="ko-KR" sz="1000" b="0" i="0" u="none" strike="noStrike" cap="none" normalizeH="0" baseline="30000" dirty="0" smtClean="0">
                          <a:ln>
                            <a:noFill/>
                          </a:ln>
                          <a:solidFill>
                            <a:schemeClr val="tx1"/>
                          </a:solidFill>
                          <a:effectLst/>
                          <a:latin typeface="굴림" pitchFamily="50" charset="-127"/>
                          <a:ea typeface="굴림" pitchFamily="50" charset="-127"/>
                        </a:rPr>
                        <a:t>th</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Floor</a:t>
                      </a:r>
                    </a:p>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191, </a:t>
                      </a:r>
                      <a:r>
                        <a:rPr kumimoji="1" lang="en-US" altLang="ko-KR" sz="1000" b="0" i="0" u="none" strike="noStrike" cap="none" normalizeH="0" baseline="0" dirty="0" err="1" smtClean="0">
                          <a:ln>
                            <a:noFill/>
                          </a:ln>
                          <a:solidFill>
                            <a:schemeClr val="tx1"/>
                          </a:solidFill>
                          <a:effectLst/>
                          <a:latin typeface="굴림" pitchFamily="50" charset="-127"/>
                          <a:ea typeface="굴림" pitchFamily="50" charset="-127"/>
                        </a:rPr>
                        <a:t>Hangangro</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2-ga, </a:t>
                      </a:r>
                      <a:r>
                        <a:rPr kumimoji="1" lang="en-US" altLang="ko-KR" sz="1000" b="0" i="0" u="none" strike="noStrike" cap="none" normalizeH="0" baseline="0" dirty="0" err="1" smtClean="0">
                          <a:ln>
                            <a:noFill/>
                          </a:ln>
                          <a:solidFill>
                            <a:schemeClr val="tx1"/>
                          </a:solidFill>
                          <a:effectLst/>
                          <a:latin typeface="굴림" pitchFamily="50" charset="-127"/>
                          <a:ea typeface="굴림" pitchFamily="50" charset="-127"/>
                        </a:rPr>
                        <a:t>Youngsan-gu</a:t>
                      </a: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Seoul, Korea, 140-702</a:t>
                      </a:r>
                    </a:p>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rPr>
                        <a:t>    Tel(+82-2-709 0557) Fax+822 709 7977       E-</a:t>
                      </a:r>
                      <a:r>
                        <a:rPr kumimoji="1" lang="en-US" altLang="ko-KR" sz="1000" b="0" i="0" u="none" strike="noStrike" cap="none" normalizeH="0" baseline="0" dirty="0" err="1" smtClean="0">
                          <a:ln>
                            <a:noFill/>
                          </a:ln>
                          <a:solidFill>
                            <a:schemeClr val="tx1"/>
                          </a:solidFill>
                          <a:effectLst/>
                          <a:latin typeface="굴림" pitchFamily="50" charset="-127"/>
                          <a:ea typeface="굴림" pitchFamily="50" charset="-127"/>
                        </a:rPr>
                        <a:t>mail:jylee@samil.com</a:t>
                      </a:r>
                      <a:endParaRPr kumimoji="1" lang="en-GB" altLang="ko-KR" sz="10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cap="flat">
                      <a:noFill/>
                    </a:lnL>
                    <a:lnR cap="flat">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9567" name="Group 111"/>
          <p:cNvGraphicFramePr>
            <a:graphicFrameLocks noGrp="1"/>
          </p:cNvGraphicFramePr>
          <p:nvPr/>
        </p:nvGraphicFramePr>
        <p:xfrm>
          <a:off x="5143512" y="6072198"/>
          <a:ext cx="208280" cy="167640"/>
        </p:xfrm>
        <a:graphic>
          <a:graphicData uri="http://schemas.openxmlformats.org/drawingml/2006/table">
            <a:tbl>
              <a:tblPr/>
              <a:tblGrid>
                <a:gridCol w="208280"/>
              </a:tblGrid>
              <a:tr h="142876">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5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285" name="Rectangle 118"/>
          <p:cNvSpPr>
            <a:spLocks noChangeArrowheads="1"/>
          </p:cNvSpPr>
          <p:nvPr/>
        </p:nvSpPr>
        <p:spPr bwMode="auto">
          <a:xfrm>
            <a:off x="188913" y="128588"/>
            <a:ext cx="4397375" cy="914400"/>
          </a:xfrm>
          <a:prstGeom prst="rect">
            <a:avLst/>
          </a:prstGeom>
          <a:noFill/>
          <a:ln w="9525">
            <a:noFill/>
            <a:miter lim="800000"/>
            <a:headEnd/>
            <a:tailEnd/>
          </a:ln>
        </p:spPr>
        <p:txBody>
          <a:bodyPr anchor="ctr">
            <a:spAutoFit/>
          </a:bodyPr>
          <a:lstStyle/>
          <a:p>
            <a:r>
              <a:rPr lang="en-US" altLang="ko-KR" sz="1600" dirty="0">
                <a:solidFill>
                  <a:srgbClr val="1C1C1C"/>
                </a:solidFill>
                <a:ea typeface="가는각진제목체" pitchFamily="18" charset="-127"/>
                <a:cs typeface="Arial" charset="0"/>
              </a:rPr>
              <a:t>China, Japan and Korea Tax Conference</a:t>
            </a:r>
          </a:p>
          <a:p>
            <a:r>
              <a:rPr lang="en-US" altLang="ko-KR" sz="1200" b="0" dirty="0">
                <a:solidFill>
                  <a:srgbClr val="1C1C1C"/>
                </a:solidFill>
                <a:latin typeface="굴림" pitchFamily="50" charset="-127"/>
                <a:ea typeface="가는각진제목체" pitchFamily="18" charset="-127"/>
                <a:cs typeface="Arial" charset="0"/>
              </a:rPr>
              <a:t>Seoul, Korea, 19-20 May 2010</a:t>
            </a:r>
          </a:p>
          <a:p>
            <a:endParaRPr lang="en-GB" altLang="ko-KR" sz="1200" b="0" dirty="0">
              <a:solidFill>
                <a:srgbClr val="1C1C1C"/>
              </a:solidFill>
              <a:latin typeface="굴림" pitchFamily="50" charset="-127"/>
              <a:ea typeface="가는각진제목체" pitchFamily="18" charset="-127"/>
              <a:cs typeface="Arial" charset="0"/>
            </a:endParaRPr>
          </a:p>
          <a:p>
            <a:endParaRPr lang="en-US" altLang="ko-KR" sz="1400" dirty="0">
              <a:solidFill>
                <a:srgbClr val="1C1C1C"/>
              </a:solidFill>
              <a:latin typeface="굴림" pitchFamily="50" charset="-127"/>
              <a:ea typeface="가는각진제목체" pitchFamily="18" charset="-127"/>
              <a:cs typeface="Arial" charset="0"/>
            </a:endParaRPr>
          </a:p>
        </p:txBody>
      </p:sp>
      <p:graphicFrame>
        <p:nvGraphicFramePr>
          <p:cNvPr id="15" name="Group 111"/>
          <p:cNvGraphicFramePr>
            <a:graphicFrameLocks noGrp="1"/>
          </p:cNvGraphicFramePr>
          <p:nvPr/>
        </p:nvGraphicFramePr>
        <p:xfrm>
          <a:off x="5143512" y="5857884"/>
          <a:ext cx="208280" cy="167640"/>
        </p:xfrm>
        <a:graphic>
          <a:graphicData uri="http://schemas.openxmlformats.org/drawingml/2006/table">
            <a:tbl>
              <a:tblPr/>
              <a:tblGrid>
                <a:gridCol w="208280"/>
              </a:tblGrid>
              <a:tr h="142876">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500" b="0" i="0" u="none" strike="noStrike" cap="none" normalizeH="0" baseline="0" dirty="0" smtClean="0">
                        <a:ln>
                          <a:noFill/>
                        </a:ln>
                        <a:solidFill>
                          <a:schemeClr val="tx1"/>
                        </a:solidFill>
                        <a:effectLst/>
                        <a:latin typeface="굴림" pitchFamily="50" charset="-127"/>
                        <a:ea typeface="굴림" pitchFamily="50" charset="-127"/>
                      </a:endParaRPr>
                    </a:p>
                  </a:txBody>
                  <a:tcP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16" name="Picture 11" descr="ifa1">
            <a:hlinkClick r:id="rId5"/>
          </p:cNvPr>
          <p:cNvPicPr>
            <a:picLocks noChangeAspect="1" noChangeArrowheads="1"/>
          </p:cNvPicPr>
          <p:nvPr/>
        </p:nvPicPr>
        <p:blipFill>
          <a:blip r:embed="rId6"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17" name="TextBox 16"/>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graphicFrame>
        <p:nvGraphicFramePr>
          <p:cNvPr id="21506" name="Group 2"/>
          <p:cNvGraphicFramePr>
            <a:graphicFrameLocks noGrp="1"/>
          </p:cNvGraphicFramePr>
          <p:nvPr/>
        </p:nvGraphicFramePr>
        <p:xfrm>
          <a:off x="71414" y="428596"/>
          <a:ext cx="6669087" cy="1772920"/>
        </p:xfrm>
        <a:graphic>
          <a:graphicData uri="http://schemas.openxmlformats.org/drawingml/2006/table">
            <a:tbl>
              <a:tblPr/>
              <a:tblGrid>
                <a:gridCol w="1200150"/>
                <a:gridCol w="358775"/>
                <a:gridCol w="182562"/>
                <a:gridCol w="365125"/>
                <a:gridCol w="182563"/>
                <a:gridCol w="854075"/>
                <a:gridCol w="182562"/>
                <a:gridCol w="1401763"/>
                <a:gridCol w="227012"/>
                <a:gridCol w="387350"/>
                <a:gridCol w="701675"/>
                <a:gridCol w="625475"/>
              </a:tblGrid>
              <a:tr h="180975">
                <a:tc gridSpan="1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dirty="0" smtClean="0">
                          <a:ln>
                            <a:noFill/>
                          </a:ln>
                          <a:solidFill>
                            <a:schemeClr val="tx2"/>
                          </a:solidFill>
                          <a:effectLst/>
                          <a:latin typeface="Arial" charset="0"/>
                          <a:ea typeface="굴림" pitchFamily="50" charset="-127"/>
                        </a:rPr>
                        <a:t>PAYMENT (*Credit card issued outside Korea is accepted) </a:t>
                      </a:r>
                      <a:endPar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endParaRPr>
                    </a:p>
                  </a:txBody>
                  <a:tcPr horzOverflow="overflow">
                    <a:lnL cap="flat">
                      <a:noFill/>
                    </a:lnL>
                    <a:lnR cap="flat">
                      <a:noFill/>
                    </a:lnR>
                    <a:lnT cap="fla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0975">
                <a:tc gridSpan="4">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a:t>
                      </a:r>
                      <a:r>
                        <a:rPr kumimoji="1" lang="en-GB" altLang="ko-KR" sz="1000" b="0" i="0" u="none" strike="noStrike" cap="none" normalizeH="0" baseline="0" dirty="0" smtClean="0">
                          <a:ln>
                            <a:noFill/>
                          </a:ln>
                          <a:solidFill>
                            <a:schemeClr val="tx1"/>
                          </a:solidFill>
                          <a:effectLst/>
                          <a:latin typeface="Arial" charset="0"/>
                          <a:ea typeface="굴림" pitchFamily="50" charset="-127"/>
                          <a:sym typeface="Symbol" pitchFamily="18" charset="2"/>
                        </a:rPr>
                        <a:t> Credit card:</a:t>
                      </a:r>
                      <a:endParaRPr kumimoji="1" lang="en-GB" altLang="ko-KR" sz="1000" b="1" i="0" u="none" strike="noStrike" cap="none" normalizeH="0" baseline="0" dirty="0" smtClean="0">
                        <a:ln>
                          <a:noFill/>
                        </a:ln>
                        <a:solidFill>
                          <a:schemeClr val="tx2"/>
                        </a:solidFill>
                        <a:effectLst/>
                        <a:latin typeface="Arial" charset="0"/>
                        <a:ea typeface="굴림" pitchFamily="50" charset="-127"/>
                        <a:sym typeface="Symbol" pitchFamily="18" charset="2"/>
                      </a:endParaRP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rPr>
                        <a:t></a:t>
                      </a:r>
                      <a:r>
                        <a:rPr kumimoji="1" lang="en-GB" altLang="ko-KR" sz="1000" b="0" i="0" u="none" strike="noStrike" cap="none" normalizeH="0" baseline="0" smtClean="0">
                          <a:ln>
                            <a:noFill/>
                          </a:ln>
                          <a:solidFill>
                            <a:schemeClr val="tx1"/>
                          </a:solidFill>
                          <a:effectLst/>
                          <a:latin typeface="Arial" charset="0"/>
                          <a:ea typeface="굴림" pitchFamily="50" charset="-127"/>
                          <a:sym typeface="Symbol" pitchFamily="18" charset="2"/>
                        </a:rPr>
                        <a:t> VISA * </a:t>
                      </a:r>
                      <a:endParaRPr kumimoji="1" lang="en-GB" altLang="ko-KR"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2"/>
                          </a:solidFill>
                          <a:effectLst/>
                          <a:latin typeface="Arial" charset="0"/>
                          <a:ea typeface="굴림" pitchFamily="50" charset="-127"/>
                          <a:sym typeface="Symbol" pitchFamily="18" charset="2"/>
                        </a:rPr>
                        <a:t></a:t>
                      </a:r>
                      <a:r>
                        <a:rPr kumimoji="1" lang="en-GB" altLang="ko-KR" sz="1100" b="0" i="0" u="none" strike="noStrike" cap="none" normalizeH="0" baseline="0" smtClean="0">
                          <a:ln>
                            <a:noFill/>
                          </a:ln>
                          <a:solidFill>
                            <a:schemeClr val="tx1"/>
                          </a:solidFill>
                          <a:effectLst/>
                          <a:latin typeface="Arial" charset="0"/>
                          <a:ea typeface="굴림" pitchFamily="50" charset="-127"/>
                          <a:sym typeface="Symbol" pitchFamily="18" charset="2"/>
                        </a:rPr>
                        <a:t> Mastercard*</a:t>
                      </a:r>
                    </a:p>
                  </a:txBody>
                  <a:tcPr horzOverflow="overflow">
                    <a:lnL>
                      <a:noFill/>
                    </a:lnL>
                    <a:lnR>
                      <a:noFill/>
                    </a:lnR>
                    <a:lnT>
                      <a:noFill/>
                    </a:lnT>
                    <a:lnB>
                      <a:noFill/>
                    </a:lnB>
                    <a:lnTlToBr>
                      <a:noFill/>
                    </a:lnTlToBr>
                    <a:lnBlToTr>
                      <a:noFill/>
                    </a:lnBlToTr>
                    <a:noFill/>
                  </a:tcPr>
                </a:tc>
                <a:tc hMerge="1">
                  <a:txBody>
                    <a:bodyPr/>
                    <a:lstStyle/>
                    <a:p>
                      <a:pPr latinLnBrk="1"/>
                      <a:endParaRPr lang="ko-KR" altLang="en-US"/>
                    </a:p>
                  </a:txBody>
                  <a:tcPr/>
                </a:tc>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2"/>
                          </a:solidFill>
                          <a:effectLst/>
                          <a:latin typeface="Arial" charset="0"/>
                          <a:ea typeface="굴림" pitchFamily="50" charset="-127"/>
                          <a:sym typeface="Symbol" pitchFamily="18" charset="2"/>
                        </a:rPr>
                        <a:t></a:t>
                      </a:r>
                      <a:r>
                        <a:rPr kumimoji="1" lang="en-GB" altLang="ko-KR" sz="1100" b="0" i="0" u="none" strike="noStrike" cap="none" normalizeH="0" baseline="0" smtClean="0">
                          <a:ln>
                            <a:noFill/>
                          </a:ln>
                          <a:solidFill>
                            <a:schemeClr val="tx1"/>
                          </a:solidFill>
                          <a:effectLst/>
                          <a:latin typeface="Arial" charset="0"/>
                          <a:ea typeface="굴림" pitchFamily="50" charset="-127"/>
                          <a:sym typeface="Symbol" pitchFamily="18" charset="2"/>
                        </a:rPr>
                        <a:t> JCB*     </a:t>
                      </a:r>
                      <a:r>
                        <a:rPr kumimoji="1" lang="en-GB" altLang="ko-KR" sz="1100" b="0" i="0" u="none" strike="noStrike" cap="none" normalizeH="0" baseline="0" smtClean="0">
                          <a:ln>
                            <a:noFill/>
                          </a:ln>
                          <a:solidFill>
                            <a:schemeClr val="tx2"/>
                          </a:solidFill>
                          <a:effectLst/>
                          <a:latin typeface="Arial" charset="0"/>
                          <a:ea typeface="굴림" pitchFamily="50" charset="-127"/>
                          <a:sym typeface="Symbol" pitchFamily="18" charset="2"/>
                        </a:rPr>
                        <a:t></a:t>
                      </a:r>
                      <a:r>
                        <a:rPr kumimoji="1" lang="en-GB" altLang="ko-KR" sz="1100" b="0" i="0" u="none" strike="noStrike" cap="none" normalizeH="0" baseline="0" smtClean="0">
                          <a:ln>
                            <a:noFill/>
                          </a:ln>
                          <a:solidFill>
                            <a:schemeClr val="tx1"/>
                          </a:solidFill>
                          <a:effectLst/>
                          <a:latin typeface="Arial" charset="0"/>
                          <a:ea typeface="굴림" pitchFamily="50" charset="-127"/>
                          <a:sym typeface="Symbol" pitchFamily="18" charset="2"/>
                        </a:rPr>
                        <a:t> BC Card</a:t>
                      </a:r>
                    </a:p>
                  </a:txBody>
                  <a:tcPr horzOverflow="overflow">
                    <a:lnL>
                      <a:noFill/>
                    </a:lnL>
                    <a:lnR cap="flat">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r>
              <a:tr h="20161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Card number</a:t>
                      </a:r>
                    </a:p>
                  </a:txBody>
                  <a:tcPr anchor="b" horzOverflow="overflow">
                    <a:lnL cap="flat">
                      <a:noFill/>
                    </a:lnL>
                    <a:lnR>
                      <a:noFill/>
                    </a:lnR>
                    <a:lnT>
                      <a:noFill/>
                    </a:lnT>
                    <a:lnB>
                      <a:noFill/>
                    </a:lnB>
                    <a:lnTlToBr>
                      <a:noFill/>
                    </a:lnTlToBr>
                    <a:lnBlToTr>
                      <a:noFill/>
                    </a:lnBlToTr>
                    <a:noFill/>
                  </a:tcPr>
                </a:tc>
                <a:tc gridSpan="11">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smtClean="0">
                          <a:ln>
                            <a:noFill/>
                          </a:ln>
                          <a:solidFill>
                            <a:schemeClr val="tx1"/>
                          </a:solidFill>
                          <a:effectLst/>
                          <a:latin typeface="Arial" charset="0"/>
                          <a:ea typeface="굴림" pitchFamily="50" charset="-127"/>
                        </a:rPr>
                        <a:t>/   /   /   /   /   /   /   /   /   /   /   /   /   /   /   /   /   /</a:t>
                      </a:r>
                    </a:p>
                  </a:txBody>
                  <a:tcPr anchor="b" horzOverflow="overflow">
                    <a:lnL>
                      <a:noFill/>
                    </a:lnL>
                    <a:lnR cap="flat">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31775">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Name of cardholder:</a:t>
                      </a:r>
                    </a:p>
                  </a:txBody>
                  <a:tcPr anchor="b"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gridSpan="4">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Expiration date: (MM)</a:t>
                      </a:r>
                    </a:p>
                  </a:txBody>
                  <a:tcPr anchor="b" horzOverflow="overflow">
                    <a:lnL>
                      <a:noFill/>
                    </a:lnL>
                    <a:lnR>
                      <a:noFill/>
                    </a:lnR>
                    <a:lnT>
                      <a:noFill/>
                    </a:lnT>
                    <a:lnB>
                      <a:noFill/>
                    </a:lnB>
                    <a:lnTlToBr>
                      <a:noFill/>
                    </a:lnTlToBr>
                    <a:lnBlToTr>
                      <a:noFill/>
                    </a:lnBlToTr>
                    <a:noFill/>
                  </a:tcPr>
                </a:tc>
                <a:tc hMerge="1">
                  <a:txBody>
                    <a:bodyPr/>
                    <a:lstStyle/>
                    <a:p>
                      <a:pPr latinLnBrk="1"/>
                      <a:endParaRPr lang="ko-KR" altLang="en-US"/>
                    </a:p>
                  </a:txBody>
                  <a:tcPr/>
                </a:tc>
                <a:tc gridSpan="2">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Arial" charset="0"/>
                        <a:ea typeface="굴림" pitchFamily="50" charset="-127"/>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100" b="0" i="0" u="none" strike="noStrike" cap="none" normalizeH="0" baseline="0" smtClean="0">
                          <a:ln>
                            <a:noFill/>
                          </a:ln>
                          <a:solidFill>
                            <a:schemeClr val="tx1"/>
                          </a:solidFill>
                          <a:effectLst/>
                          <a:latin typeface="Arial" charset="0"/>
                          <a:ea typeface="굴림" pitchFamily="50" charset="-127"/>
                        </a:rPr>
                        <a:t>/YYYY</a:t>
                      </a: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100" b="0" i="0" u="none" strike="noStrike" cap="none" normalizeH="0" baseline="0" smtClean="0">
                        <a:ln>
                          <a:noFill/>
                        </a:ln>
                        <a:solidFill>
                          <a:schemeClr val="tx1"/>
                        </a:solidFill>
                        <a:effectLst/>
                        <a:latin typeface="Arial" charset="0"/>
                        <a:ea typeface="굴림" pitchFamily="50" charset="-127"/>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180975">
                <a:tc gridSpan="5">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Security code*:  </a:t>
                      </a:r>
                      <a:r>
                        <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rPr>
                        <a:t>___________</a:t>
                      </a:r>
                      <a:r>
                        <a:rPr kumimoji="1" lang="en-GB" altLang="ko-KR" sz="1000" b="1" i="0" u="none" strike="noStrike" cap="none" normalizeH="0" baseline="0" smtClean="0">
                          <a:ln>
                            <a:noFill/>
                          </a:ln>
                          <a:solidFill>
                            <a:schemeClr val="tx2"/>
                          </a:solidFill>
                          <a:effectLst/>
                          <a:latin typeface="Arial" charset="0"/>
                          <a:ea typeface="굴림" pitchFamily="50" charset="-127"/>
                          <a:sym typeface="Symbol" pitchFamily="18" charset="2"/>
                        </a:rPr>
                        <a:t> </a:t>
                      </a:r>
                      <a:endPar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endParaRPr>
                    </a:p>
                  </a:txBody>
                  <a:tcPr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7">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ko-KR" altLang="en-US" sz="1000" b="0" i="0" u="none" strike="noStrike" cap="none" normalizeH="0" baseline="0" smtClean="0">
                        <a:ln>
                          <a:noFill/>
                        </a:ln>
                        <a:solidFill>
                          <a:schemeClr val="tx1"/>
                        </a:solidFill>
                        <a:effectLst/>
                        <a:latin typeface="Arial" charset="0"/>
                        <a:ea typeface="굴림" pitchFamily="50" charset="-127"/>
                      </a:endParaRP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180975">
                <a:tc gridSpan="12">
                  <a:txBody>
                    <a:bodyPr/>
                    <a:lstStyle/>
                    <a:p>
                      <a:pPr marL="0" marR="0" lvl="0" indent="0" algn="l" defTabSz="914400" rtl="0" eaLnBrk="1" fontAlgn="base" latinLnBrk="1" hangingPunct="1">
                        <a:lnSpc>
                          <a:spcPct val="100000"/>
                        </a:lnSpc>
                        <a:spcBef>
                          <a:spcPct val="20000"/>
                        </a:spcBef>
                        <a:spcAft>
                          <a:spcPct val="0"/>
                        </a:spcAft>
                        <a:buClrTx/>
                        <a:buSzTx/>
                        <a:buFontTx/>
                        <a:buChar char="•"/>
                        <a:tabLst/>
                      </a:pPr>
                      <a:r>
                        <a:rPr kumimoji="1" lang="en-GB" altLang="ko-KR" sz="1000" b="0" i="0" u="none" strike="noStrike" cap="none" normalizeH="0" baseline="0" smtClean="0">
                          <a:ln>
                            <a:noFill/>
                          </a:ln>
                          <a:solidFill>
                            <a:schemeClr val="tx2"/>
                          </a:solidFill>
                          <a:effectLst/>
                          <a:latin typeface="Arial" charset="0"/>
                          <a:ea typeface="굴림" pitchFamily="50" charset="-127"/>
                          <a:sym typeface="Symbol" pitchFamily="18" charset="2"/>
                        </a:rPr>
                        <a:t>VI/MC: final 3 digits on the reverse side of the card</a:t>
                      </a:r>
                    </a:p>
                  </a:txBody>
                  <a:tcPr horzOverflow="overflow">
                    <a:lnL cap="flat">
                      <a:noFill/>
                    </a:lnL>
                    <a:lnR cap="flat">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279400">
                <a:tc gridSpan="3">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GB" altLang="ko-KR" sz="1000" b="0" i="0" u="none" strike="noStrike" cap="none" normalizeH="0" baseline="0" dirty="0" smtClean="0">
                          <a:ln>
                            <a:noFill/>
                          </a:ln>
                          <a:solidFill>
                            <a:schemeClr val="tx2"/>
                          </a:solidFill>
                          <a:effectLst/>
                          <a:latin typeface="Arial" charset="0"/>
                          <a:ea typeface="굴림" pitchFamily="50" charset="-127"/>
                          <a:sym typeface="Symbol" pitchFamily="18" charset="2"/>
                        </a:rPr>
                        <a:t>Authorised signature: </a:t>
                      </a:r>
                    </a:p>
                  </a:txBody>
                  <a:tcPr anchor="b" horzOverflow="overflow">
                    <a:lnL cap="flat">
                      <a:noFill/>
                    </a:lnL>
                    <a:lnR>
                      <a:noFill/>
                    </a:lnR>
                    <a:lnT>
                      <a:noFill/>
                    </a:lnT>
                    <a:lnB>
                      <a:noFill/>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gridSpan="9">
                  <a:txBody>
                    <a:bodyPr/>
                    <a:lstStyle/>
                    <a:p>
                      <a:pPr marL="0" marR="0" lvl="0" indent="0" algn="l" defTabSz="914400" rtl="0" eaLnBrk="1" fontAlgn="base" latinLnBrk="1" hangingPunct="1">
                        <a:lnSpc>
                          <a:spcPct val="100000"/>
                        </a:lnSpc>
                        <a:spcBef>
                          <a:spcPct val="20000"/>
                        </a:spcBef>
                        <a:spcAft>
                          <a:spcPct val="0"/>
                        </a:spcAft>
                        <a:buClrTx/>
                        <a:buSzTx/>
                        <a:buFontTx/>
                        <a:buNone/>
                        <a:tabLst/>
                      </a:pPr>
                      <a:endParaRPr kumimoji="1" lang="en-US" altLang="ko-KR" sz="1000" b="0" i="0" u="none" strike="noStrike" cap="none" normalizeH="0" baseline="0" dirty="0" smtClean="0">
                        <a:ln>
                          <a:noFill/>
                        </a:ln>
                        <a:solidFill>
                          <a:schemeClr val="tx1"/>
                        </a:solidFill>
                        <a:effectLst/>
                        <a:latin typeface="Arial" charset="0"/>
                        <a:ea typeface="굴림" pitchFamily="50" charset="-127"/>
                      </a:endParaRPr>
                    </a:p>
                  </a:txBody>
                  <a:tcPr anchor="b"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9251" name="Text Box 57"/>
          <p:cNvSpPr txBox="1">
            <a:spLocks noChangeArrowheads="1"/>
          </p:cNvSpPr>
          <p:nvPr/>
        </p:nvSpPr>
        <p:spPr bwMode="auto">
          <a:xfrm>
            <a:off x="0" y="2214546"/>
            <a:ext cx="6913563" cy="2800767"/>
          </a:xfrm>
          <a:prstGeom prst="rect">
            <a:avLst/>
          </a:prstGeom>
          <a:noFill/>
          <a:ln w="9525" algn="ctr">
            <a:noFill/>
            <a:miter lim="800000"/>
            <a:headEnd/>
            <a:tailEnd/>
          </a:ln>
        </p:spPr>
        <p:txBody>
          <a:bodyPr wrap="square">
            <a:spAutoFit/>
          </a:bodyPr>
          <a:lstStyle/>
          <a:p>
            <a:r>
              <a:rPr lang="en-GB" altLang="ko-KR" sz="1000" b="0" dirty="0" smtClean="0"/>
              <a:t>Bank transfer</a:t>
            </a:r>
          </a:p>
          <a:p>
            <a:r>
              <a:rPr lang="en-GB" altLang="ko-KR" sz="1000" b="0" dirty="0" smtClean="0"/>
              <a:t>Name </a:t>
            </a:r>
            <a:r>
              <a:rPr lang="en-GB" altLang="ko-KR" sz="1000" b="0" dirty="0"/>
              <a:t>of Account:  International Fiscal Association (</a:t>
            </a:r>
            <a:r>
              <a:rPr lang="en-GB" altLang="ko-KR" sz="1000" b="0" i="1" dirty="0" err="1"/>
              <a:t>Kukje</a:t>
            </a:r>
            <a:r>
              <a:rPr lang="en-GB" altLang="ko-KR" sz="1000" b="0" i="1" dirty="0"/>
              <a:t> Chose </a:t>
            </a:r>
            <a:r>
              <a:rPr lang="en-GB" altLang="ko-KR" sz="1000" b="0" i="1" dirty="0" err="1"/>
              <a:t>Hyuphoe</a:t>
            </a:r>
            <a:r>
              <a:rPr lang="en-GB" altLang="ko-KR" sz="1000" b="0" dirty="0"/>
              <a:t>) </a:t>
            </a:r>
          </a:p>
          <a:p>
            <a:r>
              <a:rPr lang="en-GB" altLang="ko-KR" sz="1000" b="0" dirty="0"/>
              <a:t>Account Number:  325-20-197225 at Standard Chartered First Bank (SWIFT:  SCBLKRSE) </a:t>
            </a:r>
          </a:p>
          <a:p>
            <a:r>
              <a:rPr lang="en-GB" altLang="ko-KR" sz="1000" b="0" dirty="0" err="1"/>
              <a:t>Kukje</a:t>
            </a:r>
            <a:r>
              <a:rPr lang="en-GB" altLang="ko-KR" sz="1000" b="0" dirty="0"/>
              <a:t> </a:t>
            </a:r>
            <a:r>
              <a:rPr lang="en-GB" altLang="ko-KR" sz="1000" b="0" dirty="0" err="1"/>
              <a:t>Center</a:t>
            </a:r>
            <a:r>
              <a:rPr lang="en-GB" altLang="ko-KR" sz="1000" b="0" dirty="0"/>
              <a:t> Building, 191 </a:t>
            </a:r>
            <a:r>
              <a:rPr lang="en-GB" altLang="ko-KR" sz="1000" b="0" dirty="0" err="1"/>
              <a:t>Hangangro</a:t>
            </a:r>
            <a:r>
              <a:rPr lang="en-GB" altLang="ko-KR" sz="1000" b="0" dirty="0"/>
              <a:t> 2-Ga, </a:t>
            </a:r>
            <a:r>
              <a:rPr lang="en-GB" altLang="ko-KR" sz="1000" b="0" dirty="0" err="1"/>
              <a:t>Yongsan-Gu</a:t>
            </a:r>
            <a:r>
              <a:rPr lang="en-GB" altLang="ko-KR" sz="1000" b="0" dirty="0"/>
              <a:t>, Seoul, Korea </a:t>
            </a:r>
          </a:p>
          <a:p>
            <a:endParaRPr lang="en-GB" altLang="ko-KR" sz="1000" b="0" dirty="0"/>
          </a:p>
          <a:p>
            <a:pPr>
              <a:buFontTx/>
              <a:buChar char="•"/>
            </a:pPr>
            <a:r>
              <a:rPr lang="en-GB" altLang="ko-KR" sz="1000" b="0" dirty="0"/>
              <a:t> Deadline for bank transfers </a:t>
            </a:r>
            <a:r>
              <a:rPr lang="en-GB" altLang="ko-KR" sz="1000" b="0"/>
              <a:t>is </a:t>
            </a:r>
            <a:r>
              <a:rPr lang="en-GB" altLang="ko-KR" sz="1000" smtClean="0"/>
              <a:t>18 </a:t>
            </a:r>
            <a:r>
              <a:rPr lang="en-GB" altLang="ko-KR" sz="1000" dirty="0"/>
              <a:t>May 2010</a:t>
            </a:r>
            <a:r>
              <a:rPr lang="en-GB" altLang="ko-KR" sz="1000" b="0" dirty="0"/>
              <a:t>.</a:t>
            </a:r>
          </a:p>
          <a:p>
            <a:pPr>
              <a:buFontTx/>
              <a:buChar char="•"/>
            </a:pPr>
            <a:r>
              <a:rPr lang="en-GB" altLang="ko-KR" sz="1000" b="0" dirty="0"/>
              <a:t> Please note that bank transmission fees have to be paid by the transmitter.</a:t>
            </a:r>
          </a:p>
          <a:p>
            <a:pPr>
              <a:buFontTx/>
              <a:buChar char="•"/>
            </a:pPr>
            <a:r>
              <a:rPr lang="en-GB" altLang="ko-KR" sz="1000" b="0" dirty="0"/>
              <a:t> We would appreciate your sending us a copy of the bank receipt of your remittance to avoid possible confusion.</a:t>
            </a:r>
          </a:p>
          <a:p>
            <a:pPr>
              <a:buFontTx/>
              <a:buChar char="•"/>
            </a:pPr>
            <a:endParaRPr lang="en-GB" altLang="ko-KR" sz="1000" b="0" dirty="0"/>
          </a:p>
          <a:p>
            <a:r>
              <a:rPr lang="en-GB" altLang="ko-KR" sz="1000" b="0" dirty="0"/>
              <a:t>Date: ______________________________________ Signature: ___________________________________________</a:t>
            </a:r>
          </a:p>
          <a:p>
            <a:endParaRPr lang="en-GB" altLang="ko-KR" sz="500" b="0" dirty="0"/>
          </a:p>
          <a:p>
            <a:r>
              <a:rPr lang="en-GB" altLang="ko-KR" sz="1000" dirty="0"/>
              <a:t>CANCELLATION:</a:t>
            </a:r>
          </a:p>
          <a:p>
            <a:r>
              <a:rPr lang="en-GB" altLang="ko-KR" sz="1000" b="0" dirty="0"/>
              <a:t>In the event of cancellation, written notification should be sent to the IFA Seoul Registration Office.  </a:t>
            </a:r>
          </a:p>
          <a:p>
            <a:r>
              <a:rPr lang="en-GB" altLang="ko-KR" sz="1000" b="0" dirty="0"/>
              <a:t>The following cancellation fees will be deducted before any refund is made.</a:t>
            </a:r>
          </a:p>
          <a:p>
            <a:r>
              <a:rPr lang="en-GB" altLang="ko-KR" sz="1000" b="0" dirty="0"/>
              <a:t>On and after 19 May 2010	100% of registration fee, thus no </a:t>
            </a:r>
            <a:r>
              <a:rPr lang="en-GB" altLang="ko-KR" sz="1000" b="0" dirty="0" smtClean="0"/>
              <a:t>refund</a:t>
            </a:r>
          </a:p>
          <a:p>
            <a:endParaRPr lang="en-GB" altLang="ko-KR" sz="1000" b="0" dirty="0"/>
          </a:p>
          <a:p>
            <a:endParaRPr lang="en-GB" altLang="ko-KR" sz="500" b="0" dirty="0"/>
          </a:p>
          <a:p>
            <a:endParaRPr lang="en-GB" altLang="ko-KR" sz="1000" b="0" dirty="0"/>
          </a:p>
        </p:txBody>
      </p:sp>
      <p:sp>
        <p:nvSpPr>
          <p:cNvPr id="9252" name="Rectangle 60"/>
          <p:cNvSpPr>
            <a:spLocks noChangeArrowheads="1"/>
          </p:cNvSpPr>
          <p:nvPr/>
        </p:nvSpPr>
        <p:spPr bwMode="auto">
          <a:xfrm>
            <a:off x="-85725" y="107950"/>
            <a:ext cx="7075488" cy="260350"/>
          </a:xfrm>
          <a:prstGeom prst="rect">
            <a:avLst/>
          </a:prstGeom>
          <a:noFill/>
          <a:ln w="9525">
            <a:noFill/>
            <a:miter lim="800000"/>
            <a:headEnd/>
            <a:tailEnd/>
          </a:ln>
        </p:spPr>
        <p:txBody>
          <a:bodyPr wrap="none" anchor="ctr">
            <a:spAutoFit/>
          </a:bodyPr>
          <a:lstStyle/>
          <a:p>
            <a:r>
              <a:rPr lang="en-US" altLang="ko-KR" sz="1100">
                <a:solidFill>
                  <a:schemeClr val="tx1"/>
                </a:solidFill>
                <a:ea typeface="가는각진제목체" pitchFamily="18" charset="-127"/>
                <a:cs typeface="Arial" charset="0"/>
              </a:rPr>
              <a:t>Page2 of Registration Form Please repeat name of participant: ___________________________________</a:t>
            </a:r>
          </a:p>
        </p:txBody>
      </p:sp>
      <p:sp>
        <p:nvSpPr>
          <p:cNvPr id="8" name="직사각형 7"/>
          <p:cNvSpPr/>
          <p:nvPr/>
        </p:nvSpPr>
        <p:spPr>
          <a:xfrm>
            <a:off x="0" y="4518068"/>
            <a:ext cx="6643710" cy="553998"/>
          </a:xfrm>
          <a:prstGeom prst="rect">
            <a:avLst/>
          </a:prstGeom>
        </p:spPr>
        <p:txBody>
          <a:bodyPr wrap="square">
            <a:spAutoFit/>
          </a:bodyPr>
          <a:lstStyle/>
          <a:p>
            <a:r>
              <a:rPr lang="en-GB" altLang="ko-KR" sz="1000" dirty="0" smtClean="0"/>
              <a:t>ACCOMMODATION ARRANGEMENT:</a:t>
            </a:r>
          </a:p>
          <a:p>
            <a:r>
              <a:rPr lang="en-GB" altLang="ko-KR" sz="1000" b="0" dirty="0" smtClean="0"/>
              <a:t>The costs associated with the accommodation during your stay will not be borne by IFA Korea. Provided below are information of hotels for your booking.</a:t>
            </a:r>
            <a:endParaRPr lang="en-GB" altLang="ko-KR" sz="1000" b="0" dirty="0"/>
          </a:p>
        </p:txBody>
      </p:sp>
      <p:graphicFrame>
        <p:nvGraphicFramePr>
          <p:cNvPr id="9" name="Group 161"/>
          <p:cNvGraphicFramePr>
            <a:graphicFrameLocks noGrp="1"/>
          </p:cNvGraphicFramePr>
          <p:nvPr/>
        </p:nvGraphicFramePr>
        <p:xfrm>
          <a:off x="142852" y="5072066"/>
          <a:ext cx="6481761" cy="2686975"/>
        </p:xfrm>
        <a:graphic>
          <a:graphicData uri="http://schemas.openxmlformats.org/drawingml/2006/table">
            <a:tbl>
              <a:tblPr/>
              <a:tblGrid>
                <a:gridCol w="1027096"/>
                <a:gridCol w="1571636"/>
                <a:gridCol w="857256"/>
                <a:gridCol w="1285884"/>
                <a:gridCol w="785818"/>
                <a:gridCol w="954071"/>
              </a:tblGrid>
              <a:tr h="400975">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Name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Telephone number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Website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Rate per night</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9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Distance from the venue</a:t>
                      </a:r>
                      <a:endParaRPr kumimoji="1" lang="ko-KR" altLang="en-US" sz="9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93">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Millennium Hilton</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395, Namdaemun-5ga, Chung-</a:t>
                      </a: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gu</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Seoul</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+82 2 753 7788</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hlinkClick r:id="rId3"/>
                        </a:rPr>
                        <a:t>www.hilton.co.kr</a:t>
                      </a:r>
                      <a:endPar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p>
                      <a:pPr marL="0" marR="0" lvl="0" indent="0" algn="l" defTabSz="914400" rtl="0" eaLnBrk="1" fontAlgn="base" latinLnBrk="1" hangingPunct="1">
                        <a:lnSpc>
                          <a:spcPct val="100000"/>
                        </a:lnSpc>
                        <a:spcBef>
                          <a:spcPct val="0"/>
                        </a:spcBef>
                        <a:spcAft>
                          <a:spcPct val="0"/>
                        </a:spcAft>
                        <a:buClrTx/>
                        <a:buSzTx/>
                        <a:buFontTx/>
                        <a:buNone/>
                        <a:tabLst/>
                      </a:pP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cs typeface="Arial" pitchFamily="34" charset="0"/>
                        </a:rPr>
                        <a:t>\</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185,000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10 minute walk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9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Ramada Hotel &amp; Suites Seoul Central</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#151 </a:t>
                      </a: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Soonhwa</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-dong, </a:t>
                      </a: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Joong-gu</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 Seoul 100-130, Korea</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+82 2 2119 8015</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lang="en-US" altLang="ko-KR" sz="1000" u="none" kern="1200" dirty="0" smtClean="0">
                          <a:solidFill>
                            <a:schemeClr val="tx1"/>
                          </a:solidFill>
                          <a:latin typeface="Arial" pitchFamily="34" charset="0"/>
                          <a:ea typeface="+mn-ea"/>
                          <a:cs typeface="Arial" pitchFamily="34" charset="0"/>
                          <a:hlinkClick r:id="rId3"/>
                        </a:rPr>
                        <a:t>www.ramadahns.</a:t>
                      </a:r>
                    </a:p>
                    <a:p>
                      <a:pPr marL="0" marR="0" lvl="0" indent="0" algn="l" defTabSz="914400" rtl="0" eaLnBrk="1" fontAlgn="base" latinLnBrk="1" hangingPunct="1">
                        <a:lnSpc>
                          <a:spcPct val="100000"/>
                        </a:lnSpc>
                        <a:spcBef>
                          <a:spcPct val="20000"/>
                        </a:spcBef>
                        <a:spcAft>
                          <a:spcPct val="0"/>
                        </a:spcAft>
                        <a:buClrTx/>
                        <a:buSzTx/>
                        <a:buFontTx/>
                        <a:buNone/>
                        <a:tabLst/>
                      </a:pPr>
                      <a:r>
                        <a:rPr lang="en-US" altLang="ko-KR" sz="1000" u="none" kern="1200" dirty="0" smtClean="0">
                          <a:solidFill>
                            <a:schemeClr val="tx1"/>
                          </a:solidFill>
                          <a:latin typeface="Arial" pitchFamily="34" charset="0"/>
                          <a:ea typeface="+mn-ea"/>
                          <a:cs typeface="Arial" pitchFamily="34" charset="0"/>
                          <a:hlinkClick r:id="rId3"/>
                        </a:rPr>
                        <a:t>com</a:t>
                      </a:r>
                      <a:endParaRPr lang="en-US" altLang="ko-KR" sz="1000" u="none" kern="1200" dirty="0" smtClean="0">
                        <a:solidFill>
                          <a:schemeClr val="tx1"/>
                        </a:solidFill>
                        <a:latin typeface="Arial" pitchFamily="34" charset="0"/>
                        <a:ea typeface="+mn-ea"/>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cs typeface="Arial" pitchFamily="34" charset="0"/>
                        </a:rPr>
                        <a:t>\</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145,000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5 minute walk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975">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Westin </a:t>
                      </a: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Chosun</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lang="sv-SE" altLang="ko-KR" sz="1000" dirty="0" smtClean="0">
                          <a:latin typeface="Arial" pitchFamily="34" charset="0"/>
                          <a:cs typeface="Arial" pitchFamily="34" charset="0"/>
                        </a:rPr>
                        <a:t>87, Sogong-dong, Jung-gu, Seoul, Korea 100-070</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+82 2 771 0500</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lang="en-US" altLang="ko-KR" sz="1000" u="none" kern="1200" dirty="0" smtClean="0">
                          <a:solidFill>
                            <a:schemeClr val="tx1"/>
                          </a:solidFill>
                          <a:latin typeface="Arial" pitchFamily="34" charset="0"/>
                          <a:ea typeface="+mn-ea"/>
                          <a:cs typeface="Arial" pitchFamily="34" charset="0"/>
                          <a:hlinkClick r:id="rId3"/>
                        </a:rPr>
                        <a:t>www.echosunhotel.com</a:t>
                      </a:r>
                      <a:endParaRPr lang="ko-KR" altLang="en-US" sz="1000" u="none" kern="1200" dirty="0" smtClean="0">
                        <a:solidFill>
                          <a:schemeClr val="tx1"/>
                        </a:solidFill>
                        <a:latin typeface="Arial" pitchFamily="34" charset="0"/>
                        <a:ea typeface="+mn-ea"/>
                        <a:cs typeface="Arial" pitchFamily="34" charset="0"/>
                        <a:hlinkClick r:id="rId3"/>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cs typeface="Arial" pitchFamily="34" charset="0"/>
                        </a:rPr>
                        <a:t>\</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225,000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15~20 minute walk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9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Lotte</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kumimoji="1" lang="sv-SE"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 Sogong-Dong, Jung-Gu, Seoul, Korea</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+82 2 771 1000</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pPr>
                      <a:r>
                        <a:rPr lang="en-US" altLang="ko-KR" sz="1000" u="none" kern="1200" dirty="0" smtClean="0">
                          <a:solidFill>
                            <a:schemeClr val="tx1"/>
                          </a:solidFill>
                          <a:latin typeface="Arial" pitchFamily="34" charset="0"/>
                          <a:ea typeface="+mn-ea"/>
                          <a:cs typeface="Arial" pitchFamily="34" charset="0"/>
                          <a:hlinkClick r:id="rId3"/>
                        </a:rPr>
                        <a:t>www.lottehotelseoul.com</a:t>
                      </a:r>
                      <a:endParaRPr lang="ko-KR" altLang="en-US" sz="1000" u="none" kern="1200" dirty="0" smtClean="0">
                        <a:solidFill>
                          <a:schemeClr val="tx1"/>
                        </a:solidFill>
                        <a:latin typeface="Arial" pitchFamily="34" charset="0"/>
                        <a:ea typeface="+mn-ea"/>
                        <a:cs typeface="Arial" pitchFamily="34" charset="0"/>
                        <a:hlinkClick r:id="rId3"/>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cs typeface="Arial" pitchFamily="34" charset="0"/>
                        </a:rPr>
                        <a:t>\</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190,000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defRPr/>
                      </a:pP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15~20 minute walk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9593">
                <a:tc>
                  <a:txBody>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000" b="0" i="0" u="none" strike="noStrike" cap="none" normalizeH="0" baseline="0" dirty="0" err="1" smtClean="0">
                          <a:ln>
                            <a:noFill/>
                          </a:ln>
                          <a:solidFill>
                            <a:schemeClr val="tx1"/>
                          </a:solidFill>
                          <a:effectLst/>
                          <a:latin typeface="Arial" pitchFamily="34" charset="0"/>
                          <a:ea typeface="굴림" pitchFamily="50" charset="-127"/>
                          <a:cs typeface="Arial" pitchFamily="34" charset="0"/>
                        </a:rPr>
                        <a:t>Koreana</a:t>
                      </a:r>
                      <a:endParaRPr kumimoji="1" lang="ko-KR" altLang="en-US" sz="1000" b="0" i="0" u="none" strike="noStrike" cap="none" normalizeH="0" baseline="0" dirty="0" smtClean="0">
                        <a:ln>
                          <a:noFill/>
                        </a:ln>
                        <a:solidFill>
                          <a:schemeClr val="tx1"/>
                        </a:solidFill>
                        <a:effectLst/>
                        <a:latin typeface="Arial" pitchFamily="34" charset="0"/>
                        <a:ea typeface="굴림" pitchFamily="50" charset="-127"/>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0"/>
                        </a:spcBef>
                        <a:spcAft>
                          <a:spcPct val="0"/>
                        </a:spcAft>
                        <a:buClrTx/>
                        <a:buSzTx/>
                        <a:buFontTx/>
                        <a:buNone/>
                        <a:tabLst/>
                        <a:defRPr/>
                      </a:pPr>
                      <a:r>
                        <a:rPr lang="en-US" altLang="ko-KR" sz="1000" dirty="0" smtClean="0">
                          <a:latin typeface="Arial" pitchFamily="34" charset="0"/>
                          <a:cs typeface="Arial" pitchFamily="34" charset="0"/>
                        </a:rPr>
                        <a:t>61-1, 1 ka, </a:t>
                      </a:r>
                      <a:r>
                        <a:rPr lang="en-US" altLang="ko-KR" sz="1000" dirty="0" err="1" smtClean="0">
                          <a:latin typeface="Arial" pitchFamily="34" charset="0"/>
                          <a:cs typeface="Arial" pitchFamily="34" charset="0"/>
                        </a:rPr>
                        <a:t>Taipyung-ro</a:t>
                      </a:r>
                      <a:r>
                        <a:rPr lang="en-US" altLang="ko-KR" sz="1000" dirty="0" smtClean="0">
                          <a:latin typeface="Arial" pitchFamily="34" charset="0"/>
                          <a:cs typeface="Arial" pitchFamily="34" charset="0"/>
                        </a:rPr>
                        <a:t>, Chung-</a:t>
                      </a:r>
                      <a:r>
                        <a:rPr lang="en-US" altLang="ko-KR" sz="1000" dirty="0" err="1" smtClean="0">
                          <a:latin typeface="Arial" pitchFamily="34" charset="0"/>
                          <a:cs typeface="Arial" pitchFamily="34" charset="0"/>
                        </a:rPr>
                        <a:t>gu</a:t>
                      </a:r>
                      <a:r>
                        <a:rPr lang="en-US" altLang="ko-KR" sz="1000" dirty="0" smtClean="0">
                          <a:latin typeface="Arial" pitchFamily="34" charset="0"/>
                          <a:cs typeface="Arial" pitchFamily="34" charset="0"/>
                        </a:rPr>
                        <a:t>, Seoul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defRPr/>
                      </a:pPr>
                      <a:r>
                        <a:rPr lang="en-US" altLang="ko-KR" sz="1000" dirty="0" smtClean="0">
                          <a:latin typeface="Arial" pitchFamily="34" charset="0"/>
                          <a:cs typeface="Arial" pitchFamily="34" charset="0"/>
                        </a:rPr>
                        <a:t>+82 2 2171</a:t>
                      </a:r>
                      <a:r>
                        <a:rPr lang="en-US" altLang="ko-KR" sz="1000" baseline="0" dirty="0" smtClean="0">
                          <a:latin typeface="Arial" pitchFamily="34" charset="0"/>
                          <a:cs typeface="Arial" pitchFamily="34" charset="0"/>
                        </a:rPr>
                        <a:t> </a:t>
                      </a:r>
                      <a:r>
                        <a:rPr lang="en-US" altLang="ko-KR" sz="1000" dirty="0" smtClean="0">
                          <a:latin typeface="Arial" pitchFamily="34" charset="0"/>
                          <a:cs typeface="Arial" pitchFamily="34" charset="0"/>
                        </a:rPr>
                        <a:t>7845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1" hangingPunct="1">
                        <a:lnSpc>
                          <a:spcPct val="100000"/>
                        </a:lnSpc>
                        <a:spcBef>
                          <a:spcPct val="20000"/>
                        </a:spcBef>
                        <a:spcAft>
                          <a:spcPct val="0"/>
                        </a:spcAft>
                        <a:buClrTx/>
                        <a:buSzTx/>
                        <a:buFontTx/>
                        <a:buNone/>
                        <a:tabLst/>
                        <a:defRPr/>
                      </a:pPr>
                      <a:r>
                        <a:rPr lang="en-US" altLang="ko-KR" sz="1000" u="none" dirty="0" smtClean="0">
                          <a:solidFill>
                            <a:schemeClr val="tx1"/>
                          </a:solidFill>
                          <a:latin typeface="Arial" pitchFamily="34" charset="0"/>
                          <a:cs typeface="Arial" pitchFamily="34" charset="0"/>
                          <a:hlinkClick r:id="rId4"/>
                        </a:rPr>
                        <a:t>www.koreanahotel.com</a:t>
                      </a:r>
                      <a:endParaRPr lang="en-US" altLang="ko-KR" sz="1000" u="none" dirty="0" smtClean="0">
                        <a:solidFill>
                          <a:schemeClr val="tx1"/>
                        </a:solidFill>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defRPr/>
                      </a:pPr>
                      <a:r>
                        <a:rPr kumimoji="1" lang="en-US" altLang="ko-KR" sz="1000" b="0" i="0" u="none" strike="noStrike" cap="none" normalizeH="0" baseline="0" dirty="0" smtClean="0">
                          <a:ln>
                            <a:noFill/>
                          </a:ln>
                          <a:solidFill>
                            <a:schemeClr val="tx1"/>
                          </a:solidFill>
                          <a:effectLst/>
                          <a:latin typeface="굴림" pitchFamily="50" charset="-127"/>
                          <a:ea typeface="굴림" pitchFamily="50" charset="-127"/>
                          <a:cs typeface="Arial" pitchFamily="34" charset="0"/>
                        </a:rPr>
                        <a:t>\</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150,000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20000"/>
                        </a:spcBef>
                        <a:spcAft>
                          <a:spcPct val="0"/>
                        </a:spcAft>
                        <a:buClrTx/>
                        <a:buSzTx/>
                        <a:buFontTx/>
                        <a:buNone/>
                        <a:tabLst/>
                      </a:pPr>
                      <a:r>
                        <a:rPr kumimoji="1" lang="en-US" altLang="ko-KR" sz="1000" b="0" i="0" u="none" strike="noStrike" cap="none" normalizeH="0" baseline="0" smtClean="0">
                          <a:ln>
                            <a:noFill/>
                          </a:ln>
                          <a:solidFill>
                            <a:schemeClr val="tx1"/>
                          </a:solidFill>
                          <a:effectLst/>
                          <a:latin typeface="Arial" pitchFamily="34" charset="0"/>
                          <a:ea typeface="굴림" pitchFamily="50" charset="-127"/>
                          <a:cs typeface="Arial" pitchFamily="34" charset="0"/>
                        </a:rPr>
                        <a:t>20 </a:t>
                      </a:r>
                      <a:r>
                        <a:rPr kumimoji="1" lang="en-US" altLang="ko-KR" sz="1000" b="0" i="0" u="none" strike="noStrike" cap="none" normalizeH="0" baseline="0" dirty="0" smtClean="0">
                          <a:ln>
                            <a:noFill/>
                          </a:ln>
                          <a:solidFill>
                            <a:schemeClr val="tx1"/>
                          </a:solidFill>
                          <a:effectLst/>
                          <a:latin typeface="Arial" pitchFamily="34" charset="0"/>
                          <a:ea typeface="굴림" pitchFamily="50" charset="-127"/>
                          <a:cs typeface="Arial" pitchFamily="34" charset="0"/>
                        </a:rPr>
                        <a:t>minute walk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Text Box 64"/>
          <p:cNvSpPr txBox="1">
            <a:spLocks noChangeArrowheads="1"/>
          </p:cNvSpPr>
          <p:nvPr/>
        </p:nvSpPr>
        <p:spPr bwMode="auto">
          <a:xfrm>
            <a:off x="0" y="7786710"/>
            <a:ext cx="7100888" cy="244475"/>
          </a:xfrm>
          <a:prstGeom prst="rect">
            <a:avLst/>
          </a:prstGeom>
          <a:noFill/>
          <a:ln w="9525" algn="ctr">
            <a:noFill/>
            <a:miter lim="800000"/>
            <a:headEnd/>
            <a:tailEnd/>
          </a:ln>
        </p:spPr>
        <p:txBody>
          <a:bodyPr>
            <a:spAutoFit/>
          </a:bodyPr>
          <a:lstStyle/>
          <a:p>
            <a:r>
              <a:rPr lang="en-GB" altLang="ko-KR" sz="1000" b="0" dirty="0" smtClean="0"/>
              <a:t> Please </a:t>
            </a:r>
            <a:r>
              <a:rPr lang="en-GB" altLang="ko-KR" sz="1000" b="0" dirty="0"/>
              <a:t>keep a copy of this form for your own files.</a:t>
            </a:r>
          </a:p>
        </p:txBody>
      </p:sp>
      <p:sp>
        <p:nvSpPr>
          <p:cNvPr id="11" name="Text Box 58"/>
          <p:cNvSpPr txBox="1">
            <a:spLocks noChangeArrowheads="1"/>
          </p:cNvSpPr>
          <p:nvPr/>
        </p:nvSpPr>
        <p:spPr bwMode="auto">
          <a:xfrm>
            <a:off x="115888" y="8001024"/>
            <a:ext cx="6527822" cy="707886"/>
          </a:xfrm>
          <a:prstGeom prst="rect">
            <a:avLst/>
          </a:prstGeom>
          <a:noFill/>
          <a:ln w="9525" algn="ctr">
            <a:solidFill>
              <a:schemeClr val="tx1"/>
            </a:solidFill>
            <a:miter lim="800000"/>
            <a:headEnd/>
            <a:tailEnd/>
          </a:ln>
        </p:spPr>
        <p:txBody>
          <a:bodyPr wrap="square">
            <a:spAutoFit/>
          </a:bodyPr>
          <a:lstStyle/>
          <a:p>
            <a:r>
              <a:rPr lang="en-GB" altLang="ko-KR" sz="1000" dirty="0"/>
              <a:t>I agree to the above mentioned conditions as well as the conditions stated in the Invitation Programme.  I have read and accept the cancellation terms, disclaimer and insurance recommendations.</a:t>
            </a:r>
          </a:p>
          <a:p>
            <a:endParaRPr lang="en-GB" altLang="ko-KR" sz="500" dirty="0"/>
          </a:p>
          <a:p>
            <a:endParaRPr lang="en-GB" altLang="ko-KR" sz="500" dirty="0"/>
          </a:p>
          <a:p>
            <a:r>
              <a:rPr lang="en-GB" altLang="ko-KR" sz="1000" b="0" dirty="0"/>
              <a:t>Signed by ______________________________________ Date </a:t>
            </a:r>
            <a:r>
              <a:rPr lang="en-GB" altLang="ko-KR" sz="1000" b="0" dirty="0" smtClean="0"/>
              <a:t>______________________________________</a:t>
            </a:r>
            <a:endParaRPr lang="en-GB" altLang="ko-KR" sz="1000" b="0" dirty="0"/>
          </a:p>
        </p:txBody>
      </p:sp>
      <p:pic>
        <p:nvPicPr>
          <p:cNvPr id="12" name="Picture 11" descr="ifa1">
            <a:hlinkClick r:id="rId5"/>
          </p:cNvPr>
          <p:cNvPicPr>
            <a:picLocks noChangeAspect="1" noChangeArrowheads="1"/>
          </p:cNvPicPr>
          <p:nvPr/>
        </p:nvPicPr>
        <p:blipFill>
          <a:blip r:embed="rId6"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13" name="TextBox 12"/>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F910C"/>
        </a:solidFill>
        <a:effectLst/>
      </p:bgPr>
    </p:bg>
    <p:spTree>
      <p:nvGrpSpPr>
        <p:cNvPr id="1" name=""/>
        <p:cNvGrpSpPr/>
        <p:nvPr/>
      </p:nvGrpSpPr>
      <p:grpSpPr>
        <a:xfrm>
          <a:off x="0" y="0"/>
          <a:ext cx="0" cy="0"/>
          <a:chOff x="0" y="0"/>
          <a:chExt cx="0" cy="0"/>
        </a:xfrm>
      </p:grpSpPr>
      <p:pic>
        <p:nvPicPr>
          <p:cNvPr id="2" name="Picture 11" descr="ifa1">
            <a:hlinkClick r:id="rId3"/>
          </p:cNvPr>
          <p:cNvPicPr>
            <a:picLocks noChangeAspect="1" noChangeArrowheads="1"/>
          </p:cNvPicPr>
          <p:nvPr/>
        </p:nvPicPr>
        <p:blipFill>
          <a:blip r:embed="rId4" cstate="print">
            <a:clrChange>
              <a:clrFrom>
                <a:srgbClr val="FFFFFF"/>
              </a:clrFrom>
              <a:clrTo>
                <a:srgbClr val="FFFFFF">
                  <a:alpha val="0"/>
                </a:srgbClr>
              </a:clrTo>
            </a:clrChange>
            <a:lum bright="-100000" contrast="-100000"/>
            <a:grayscl/>
            <a:biLevel thresh="50000"/>
          </a:blip>
          <a:srcRect/>
          <a:stretch>
            <a:fillRect/>
          </a:stretch>
        </p:blipFill>
        <p:spPr bwMode="auto">
          <a:xfrm flipV="1">
            <a:off x="3957099" y="8786842"/>
            <a:ext cx="329157" cy="285752"/>
          </a:xfrm>
          <a:prstGeom prst="rect">
            <a:avLst/>
          </a:prstGeom>
          <a:noFill/>
          <a:ln w="9525">
            <a:noFill/>
            <a:miter lim="800000"/>
            <a:headEnd/>
            <a:tailEnd/>
          </a:ln>
        </p:spPr>
      </p:pic>
      <p:sp>
        <p:nvSpPr>
          <p:cNvPr id="3" name="TextBox 2"/>
          <p:cNvSpPr txBox="1"/>
          <p:nvPr/>
        </p:nvSpPr>
        <p:spPr>
          <a:xfrm>
            <a:off x="4214818" y="8786842"/>
            <a:ext cx="2608150" cy="307777"/>
          </a:xfrm>
          <a:prstGeom prst="rect">
            <a:avLst/>
          </a:prstGeom>
          <a:noFill/>
        </p:spPr>
        <p:txBody>
          <a:bodyPr wrap="none" rtlCol="0">
            <a:spAutoFit/>
          </a:bodyPr>
          <a:lstStyle/>
          <a:p>
            <a:r>
              <a:rPr lang="en-US" altLang="ko-KR" sz="1400" dirty="0" smtClean="0">
                <a:latin typeface="Times New Roman" pitchFamily="18" charset="0"/>
                <a:cs typeface="Times New Roman" pitchFamily="18" charset="0"/>
              </a:rPr>
              <a:t>International Fiscal Association</a:t>
            </a:r>
            <a:endParaRPr lang="ko-KR" altLang="en-US" sz="1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기본 디자인">
  <a:themeElements>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기본 디자인">
      <a:majorFont>
        <a:latin typeface="굴림"/>
        <a:ea typeface="굴림"/>
        <a:cs typeface=""/>
      </a:majorFont>
      <a:minorFont>
        <a:latin typeface="굴림"/>
        <a:ea typeface="굴림"/>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en-GB" altLang="ko-KR" sz="1300" b="1" i="0" u="none" strike="noStrike" cap="none" normalizeH="0" baseline="0" smtClean="0">
            <a:ln>
              <a:noFill/>
            </a:ln>
            <a:solidFill>
              <a:schemeClr val="tx2"/>
            </a:solidFill>
            <a:effectLst/>
            <a:latin typeface="Arial"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1" hangingPunct="1">
          <a:lnSpc>
            <a:spcPct val="100000"/>
          </a:lnSpc>
          <a:spcBef>
            <a:spcPct val="0"/>
          </a:spcBef>
          <a:spcAft>
            <a:spcPct val="0"/>
          </a:spcAft>
          <a:buClrTx/>
          <a:buSzTx/>
          <a:buFontTx/>
          <a:buNone/>
          <a:tabLst/>
          <a:defRPr kumimoji="1" lang="en-GB" altLang="ko-KR" sz="1300" b="1" i="0" u="none" strike="noStrike" cap="none" normalizeH="0" baseline="0" smtClean="0">
            <a:ln>
              <a:noFill/>
            </a:ln>
            <a:solidFill>
              <a:schemeClr val="tx2"/>
            </a:solidFill>
            <a:effectLst/>
            <a:latin typeface="Arial" charset="0"/>
            <a:ea typeface="굴림" pitchFamily="50" charset="-127"/>
          </a:defRPr>
        </a:defPPr>
      </a:lstStyle>
    </a:lnDef>
  </a:objectDefaults>
  <a:extraClrSchemeLst>
    <a:extraClrScheme>
      <a:clrScheme name="기본 디자인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기본 디자인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기본 디자인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기본 디자인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기본 디자인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기본 디자인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기본 디자인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기본 디자인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기본 디자인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기본 디자인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기본 디자인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기본 디자인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2463</TotalTime>
  <Words>1157</Words>
  <Application>Microsoft Office PowerPoint</Application>
  <PresentationFormat>画面に合わせる (4:3)</PresentationFormat>
  <Paragraphs>241</Paragraphs>
  <Slides>8</Slides>
  <Notes>8</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기본 디자인</vt:lpstr>
      <vt:lpstr>スライド 1</vt:lpstr>
      <vt:lpstr>Dear Participants  It is my great pleasure to welcome you to our 2010 China, Japan and Korea Tax Conference.  The importance of North East Asian region for the development of global economy cannot be overestimated. Tax is one of the key issues for inter-jurisdictional trade and business in this region as is the case for other regions of the globe. Three major economies, China, Japan and Korea, although they are not posed at the same stage of economic development, have good reasons to cooperate for mutual understanding and learning about tax laws and administrations. Especially the recent amendments or negotiations of the tax treaties between the three countries with US are attracting huge interests from the businesses and practitioners. For this reason, IFA Korea, in cooperation with other branches, holds East Asia country regional seminar focused on the challenges under the recent tax reforms and the recent tax treaty amendments with the US.   This coming seminar is the third one with this objective. The first was in Tokyo in March 2006 and the second was in Seoul in June 2008.  Tax officials/professors/professionals from the three countries  and the US are invited and will introduce recent development of tax law changes in their respective country and address implications of their recent treaty amendments with the US.  Thank you for taking part in the 2010 China, Japan and Korea Tax Conference and I hope you will find this a rewarding and memorable experience.  Yours faithfully  Chul-Song Lee  President of IFA Korea</vt:lpstr>
      <vt:lpstr>スライド 3</vt:lpstr>
      <vt:lpstr>スライド 4</vt:lpstr>
      <vt:lpstr>スライド 5</vt:lpstr>
      <vt:lpstr>スライド 6</vt:lpstr>
      <vt:lpstr>スライド 7</vt:lpstr>
      <vt:lpstr>スライド 8</vt:lpstr>
    </vt:vector>
  </TitlesOfParts>
  <Company>SAMIL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User</dc:creator>
  <cp:lastModifiedBy>事業部</cp:lastModifiedBy>
  <cp:revision>169</cp:revision>
  <dcterms:created xsi:type="dcterms:W3CDTF">2008-02-14T07:50:22Z</dcterms:created>
  <dcterms:modified xsi:type="dcterms:W3CDTF">2010-03-17T02:37:04Z</dcterms:modified>
</cp:coreProperties>
</file>